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8"/>
  </p:notesMasterIdLst>
  <p:handoutMasterIdLst>
    <p:handoutMasterId r:id="rId39"/>
  </p:handoutMasterIdLst>
  <p:sldIdLst>
    <p:sldId id="265" r:id="rId5"/>
    <p:sldId id="271" r:id="rId6"/>
    <p:sldId id="407" r:id="rId7"/>
    <p:sldId id="429" r:id="rId8"/>
    <p:sldId id="358" r:id="rId9"/>
    <p:sldId id="360" r:id="rId10"/>
    <p:sldId id="326" r:id="rId11"/>
    <p:sldId id="439" r:id="rId12"/>
    <p:sldId id="435" r:id="rId13"/>
    <p:sldId id="412" r:id="rId14"/>
    <p:sldId id="440" r:id="rId15"/>
    <p:sldId id="436" r:id="rId16"/>
    <p:sldId id="275" r:id="rId17"/>
    <p:sldId id="434" r:id="rId18"/>
    <p:sldId id="418" r:id="rId19"/>
    <p:sldId id="432" r:id="rId20"/>
    <p:sldId id="425" r:id="rId21"/>
    <p:sldId id="406" r:id="rId22"/>
    <p:sldId id="369" r:id="rId23"/>
    <p:sldId id="426" r:id="rId24"/>
    <p:sldId id="428" r:id="rId25"/>
    <p:sldId id="427" r:id="rId26"/>
    <p:sldId id="364" r:id="rId27"/>
    <p:sldId id="413" r:id="rId28"/>
    <p:sldId id="441" r:id="rId29"/>
    <p:sldId id="415" r:id="rId30"/>
    <p:sldId id="417" r:id="rId31"/>
    <p:sldId id="437" r:id="rId32"/>
    <p:sldId id="438" r:id="rId33"/>
    <p:sldId id="431" r:id="rId34"/>
    <p:sldId id="433" r:id="rId35"/>
    <p:sldId id="391" r:id="rId36"/>
    <p:sldId id="404" r:id="rId37"/>
  </p:sldIdLst>
  <p:sldSz cx="12192000" cy="6858000"/>
  <p:notesSz cx="9928225" cy="67976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ottje, P." initials="SP" lastIdx="0" clrIdx="0">
    <p:extLst>
      <p:ext uri="{19B8F6BF-5375-455C-9EA6-DF929625EA0E}">
        <p15:presenceInfo xmlns:p15="http://schemas.microsoft.com/office/powerpoint/2012/main" userId="Slottje, P." providerId="None"/>
      </p:ext>
    </p:extLst>
  </p:cmAuthor>
  <p:cmAuthor id="2" name="Hendriks, M.J. (Marjolein)" initials="HM(" lastIdx="12" clrIdx="1">
    <p:extLst>
      <p:ext uri="{19B8F6BF-5375-455C-9EA6-DF929625EA0E}">
        <p15:presenceInfo xmlns:p15="http://schemas.microsoft.com/office/powerpoint/2012/main" userId="Hendriks, M.J. (Marjolein)" providerId="None"/>
      </p:ext>
    </p:extLst>
  </p:cmAuthor>
  <p:cmAuthor id="3" name="Bloemendal, E. (Evelien)" initials="BE(" lastIdx="1" clrIdx="2">
    <p:extLst>
      <p:ext uri="{19B8F6BF-5375-455C-9EA6-DF929625EA0E}">
        <p15:presenceInfo xmlns:p15="http://schemas.microsoft.com/office/powerpoint/2012/main" userId="Bloemendal, E. (Eveli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4"/>
    <a:srgbClr val="6AB650"/>
    <a:srgbClr val="E89E00"/>
    <a:srgbClr val="F07814"/>
    <a:srgbClr val="CED9E5"/>
    <a:srgbClr val="00373E"/>
    <a:srgbClr val="003741"/>
    <a:srgbClr val="001642"/>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61" autoAdjust="0"/>
    <p:restoredTop sz="76019" autoAdjust="0"/>
  </p:normalViewPr>
  <p:slideViewPr>
    <p:cSldViewPr snapToGrid="0">
      <p:cViewPr varScale="1">
        <p:scale>
          <a:sx n="30" d="100"/>
          <a:sy n="30" d="100"/>
        </p:scale>
        <p:origin x="1781" y="34"/>
      </p:cViewPr>
      <p:guideLst/>
    </p:cSldViewPr>
  </p:slideViewPr>
  <p:outlineViewPr>
    <p:cViewPr>
      <p:scale>
        <a:sx n="33" d="100"/>
        <a:sy n="33" d="100"/>
      </p:scale>
      <p:origin x="0" y="-7680"/>
    </p:cViewPr>
  </p:outlineViewPr>
  <p:notesTextViewPr>
    <p:cViewPr>
      <p:scale>
        <a:sx n="1" d="1"/>
        <a:sy n="1" d="1"/>
      </p:scale>
      <p:origin x="0" y="0"/>
    </p:cViewPr>
  </p:notesTextViewPr>
  <p:notesViewPr>
    <p:cSldViewPr snapToGrid="0">
      <p:cViewPr varScale="1">
        <p:scale>
          <a:sx n="62" d="100"/>
          <a:sy n="62" d="100"/>
        </p:scale>
        <p:origin x="337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02527" cy="340570"/>
          </a:xfrm>
          <a:prstGeom prst="rect">
            <a:avLst/>
          </a:prstGeom>
        </p:spPr>
        <p:txBody>
          <a:bodyPr vert="horz" lIns="88230" tIns="44115" rIns="88230" bIns="44115" rtlCol="0"/>
          <a:lstStyle>
            <a:lvl1pPr algn="l">
              <a:defRPr sz="1200"/>
            </a:lvl1pPr>
          </a:lstStyle>
          <a:p>
            <a:endParaRPr lang="nl-NL"/>
          </a:p>
        </p:txBody>
      </p:sp>
      <p:sp>
        <p:nvSpPr>
          <p:cNvPr id="3" name="Tijdelijke aanduiding voor datum 2"/>
          <p:cNvSpPr>
            <a:spLocks noGrp="1"/>
          </p:cNvSpPr>
          <p:nvPr>
            <p:ph type="dt" sz="quarter" idx="1"/>
          </p:nvPr>
        </p:nvSpPr>
        <p:spPr>
          <a:xfrm>
            <a:off x="5623479" y="0"/>
            <a:ext cx="4302527" cy="340570"/>
          </a:xfrm>
          <a:prstGeom prst="rect">
            <a:avLst/>
          </a:prstGeom>
        </p:spPr>
        <p:txBody>
          <a:bodyPr vert="horz" lIns="88230" tIns="44115" rIns="88230" bIns="44115" rtlCol="0"/>
          <a:lstStyle>
            <a:lvl1pPr algn="r">
              <a:defRPr sz="1200"/>
            </a:lvl1pPr>
          </a:lstStyle>
          <a:p>
            <a:fld id="{016F51AB-D1AF-4A30-9AD5-FFAC58C6C3AB}" type="datetimeFigureOut">
              <a:rPr lang="nl-NL" smtClean="0"/>
              <a:t>11-9-2023</a:t>
            </a:fld>
            <a:endParaRPr lang="nl-NL"/>
          </a:p>
        </p:txBody>
      </p:sp>
      <p:sp>
        <p:nvSpPr>
          <p:cNvPr id="4" name="Tijdelijke aanduiding voor voettekst 3"/>
          <p:cNvSpPr>
            <a:spLocks noGrp="1"/>
          </p:cNvSpPr>
          <p:nvPr>
            <p:ph type="ftr" sz="quarter" idx="2"/>
          </p:nvPr>
        </p:nvSpPr>
        <p:spPr>
          <a:xfrm>
            <a:off x="0" y="6457106"/>
            <a:ext cx="4302527" cy="340570"/>
          </a:xfrm>
          <a:prstGeom prst="rect">
            <a:avLst/>
          </a:prstGeom>
        </p:spPr>
        <p:txBody>
          <a:bodyPr vert="horz" lIns="88230" tIns="44115" rIns="88230" bIns="44115"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623479" y="6457106"/>
            <a:ext cx="4302527" cy="340570"/>
          </a:xfrm>
          <a:prstGeom prst="rect">
            <a:avLst/>
          </a:prstGeom>
        </p:spPr>
        <p:txBody>
          <a:bodyPr vert="horz" lIns="88230" tIns="44115" rIns="88230" bIns="44115" rtlCol="0" anchor="b"/>
          <a:lstStyle>
            <a:lvl1pPr algn="r">
              <a:defRPr sz="1200"/>
            </a:lvl1pPr>
          </a:lstStyle>
          <a:p>
            <a:fld id="{AEF01ECC-D137-4466-AC05-13AE432C9C33}" type="slidenum">
              <a:rPr lang="nl-NL" smtClean="0"/>
              <a:t>‹nr.›</a:t>
            </a:fld>
            <a:endParaRPr lang="nl-NL"/>
          </a:p>
        </p:txBody>
      </p:sp>
    </p:spTree>
    <p:extLst>
      <p:ext uri="{BB962C8B-B14F-4D97-AF65-F5344CB8AC3E}">
        <p14:creationId xmlns:p14="http://schemas.microsoft.com/office/powerpoint/2010/main" val="99152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4302231" cy="341064"/>
          </a:xfrm>
          <a:prstGeom prst="rect">
            <a:avLst/>
          </a:prstGeom>
        </p:spPr>
        <p:txBody>
          <a:bodyPr vert="horz" lIns="95571" tIns="47786" rIns="95571" bIns="47786" rtlCol="0"/>
          <a:lstStyle>
            <a:lvl1pPr algn="l">
              <a:defRPr sz="1300"/>
            </a:lvl1pPr>
          </a:lstStyle>
          <a:p>
            <a:endParaRPr lang="nl-NL"/>
          </a:p>
        </p:txBody>
      </p:sp>
      <p:sp>
        <p:nvSpPr>
          <p:cNvPr id="3" name="Tijdelijke aanduiding voor datum 2"/>
          <p:cNvSpPr>
            <a:spLocks noGrp="1"/>
          </p:cNvSpPr>
          <p:nvPr>
            <p:ph type="dt" idx="1"/>
          </p:nvPr>
        </p:nvSpPr>
        <p:spPr>
          <a:xfrm>
            <a:off x="5623698" y="0"/>
            <a:ext cx="4302231" cy="341064"/>
          </a:xfrm>
          <a:prstGeom prst="rect">
            <a:avLst/>
          </a:prstGeom>
        </p:spPr>
        <p:txBody>
          <a:bodyPr vert="horz" lIns="95571" tIns="47786" rIns="95571" bIns="47786" rtlCol="0"/>
          <a:lstStyle>
            <a:lvl1pPr algn="r">
              <a:defRPr sz="1300"/>
            </a:lvl1pPr>
          </a:lstStyle>
          <a:p>
            <a:fld id="{8B4459EA-9E68-4B15-ADD3-336A8DAC671A}" type="datetimeFigureOut">
              <a:rPr lang="nl-NL" smtClean="0"/>
              <a:t>11-9-2023</a:t>
            </a:fld>
            <a:endParaRPr lang="nl-NL"/>
          </a:p>
        </p:txBody>
      </p:sp>
      <p:sp>
        <p:nvSpPr>
          <p:cNvPr id="4" name="Tijdelijke aanduiding voor dia-afbeelding 3"/>
          <p:cNvSpPr>
            <a:spLocks noGrp="1" noRot="1" noChangeAspect="1"/>
          </p:cNvSpPr>
          <p:nvPr>
            <p:ph type="sldImg" idx="2"/>
          </p:nvPr>
        </p:nvSpPr>
        <p:spPr>
          <a:xfrm>
            <a:off x="2924175" y="849313"/>
            <a:ext cx="4079875" cy="2295525"/>
          </a:xfrm>
          <a:prstGeom prst="rect">
            <a:avLst/>
          </a:prstGeom>
          <a:noFill/>
          <a:ln w="12700">
            <a:solidFill>
              <a:prstClr val="black"/>
            </a:solidFill>
          </a:ln>
        </p:spPr>
        <p:txBody>
          <a:bodyPr vert="horz" lIns="95571" tIns="47786" rIns="95571" bIns="47786" rtlCol="0" anchor="ctr"/>
          <a:lstStyle/>
          <a:p>
            <a:endParaRPr lang="nl-NL"/>
          </a:p>
        </p:txBody>
      </p:sp>
      <p:sp>
        <p:nvSpPr>
          <p:cNvPr id="5" name="Tijdelijke aanduiding voor notities 4"/>
          <p:cNvSpPr>
            <a:spLocks noGrp="1"/>
          </p:cNvSpPr>
          <p:nvPr>
            <p:ph type="body" sz="quarter" idx="3"/>
          </p:nvPr>
        </p:nvSpPr>
        <p:spPr>
          <a:xfrm>
            <a:off x="992823" y="3271381"/>
            <a:ext cx="7942580" cy="2676585"/>
          </a:xfrm>
          <a:prstGeom prst="rect">
            <a:avLst/>
          </a:prstGeom>
        </p:spPr>
        <p:txBody>
          <a:bodyPr vert="horz" lIns="95571" tIns="47786" rIns="95571" bIns="47786"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6456613"/>
            <a:ext cx="4302231" cy="341063"/>
          </a:xfrm>
          <a:prstGeom prst="rect">
            <a:avLst/>
          </a:prstGeom>
        </p:spPr>
        <p:txBody>
          <a:bodyPr vert="horz" lIns="95571" tIns="47786" rIns="95571" bIns="47786"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5623698" y="6456613"/>
            <a:ext cx="4302231" cy="341063"/>
          </a:xfrm>
          <a:prstGeom prst="rect">
            <a:avLst/>
          </a:prstGeom>
        </p:spPr>
        <p:txBody>
          <a:bodyPr vert="horz" lIns="95571" tIns="47786" rIns="95571" bIns="47786" rtlCol="0" anchor="b"/>
          <a:lstStyle>
            <a:lvl1pPr algn="r">
              <a:defRPr sz="13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a:t>
            </a:fld>
            <a:endParaRPr lang="nl-NL" dirty="0"/>
          </a:p>
        </p:txBody>
      </p:sp>
    </p:spTree>
    <p:extLst>
      <p:ext uri="{BB962C8B-B14F-4D97-AF65-F5344CB8AC3E}">
        <p14:creationId xmlns:p14="http://schemas.microsoft.com/office/powerpoint/2010/main" val="2956381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a:t>
            </a:r>
            <a:r>
              <a:rPr lang="nl-NL" baseline="0" dirty="0" smtClean="0"/>
              <a:t> de discussieleider: ga op gelijke wijze te werk als bij de vorige vraag over sensitiviteit / specificiteit. </a:t>
            </a:r>
          </a:p>
          <a:p>
            <a:r>
              <a:rPr lang="nl-NL" baseline="0" dirty="0" smtClean="0"/>
              <a:t>Is er variatie in antwoorden? Weet men het eigen antwoord nog? Op de volgende dia staan de begrippen negatief en positief voorspellende waarde toegelicht. Ook die zijn prevalentie-afhankelijk.</a:t>
            </a:r>
            <a:endParaRPr lang="nl-NL" baseline="0" dirty="0"/>
          </a:p>
          <a:p>
            <a:r>
              <a:rPr lang="nl-NL" baseline="0" dirty="0" smtClean="0"/>
              <a:t>Reden om eigen antwoord te herzien? Op de dia erna staat het juiste antwoord. </a:t>
            </a:r>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4029336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2882783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3118298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de discussieleider:</a:t>
            </a:r>
          </a:p>
          <a:p>
            <a:r>
              <a:rPr lang="nl-NL" dirty="0" smtClean="0"/>
              <a:t>Gebruik</a:t>
            </a:r>
            <a:r>
              <a:rPr lang="nl-NL" baseline="0" dirty="0" smtClean="0"/>
              <a:t> deze stelling om te schakelen naar en in te zoomen op BNP. </a:t>
            </a:r>
          </a:p>
          <a:p>
            <a:r>
              <a:rPr lang="nl-NL" baseline="0" dirty="0" smtClean="0"/>
              <a:t>Was de groep het met elkaar eens? Waarom (niet)? </a:t>
            </a:r>
          </a:p>
          <a:p>
            <a:r>
              <a:rPr lang="nl-NL" baseline="0" dirty="0" smtClean="0"/>
              <a:t>En als opstapje naar de HIS-cijfers op de volgende dia’s: Wat verwacht de groep </a:t>
            </a:r>
            <a:r>
              <a:rPr lang="nl-NL" baseline="0" dirty="0" err="1" smtClean="0"/>
              <a:t>tav</a:t>
            </a:r>
            <a:r>
              <a:rPr lang="nl-NL" baseline="0" dirty="0" smtClean="0"/>
              <a:t>:</a:t>
            </a:r>
          </a:p>
          <a:p>
            <a:r>
              <a:rPr lang="nl-NL" baseline="0" dirty="0" smtClean="0"/>
              <a:t>-bij welk aantal patiënten in de eigen praktijk (per jaar) wordt BNP ingezet? En bij welke (at risk) groep vooral? Bijvoorbeeld:</a:t>
            </a:r>
          </a:p>
          <a:p>
            <a:r>
              <a:rPr lang="nl-NL" baseline="0" dirty="0" smtClean="0"/>
              <a:t>-welk leeftijdsgroep? Schatting % &lt; 65 jaar?</a:t>
            </a:r>
          </a:p>
          <a:p>
            <a:r>
              <a:rPr lang="nl-NL" baseline="0" dirty="0" smtClean="0"/>
              <a:t>-vooral bij </a:t>
            </a:r>
            <a:r>
              <a:rPr lang="nl-NL" baseline="0" dirty="0" err="1" smtClean="0"/>
              <a:t>comorbiditeit</a:t>
            </a:r>
            <a:r>
              <a:rPr lang="nl-NL" baseline="0" dirty="0" smtClean="0"/>
              <a:t>? Schatting % met cardiovasculaire </a:t>
            </a:r>
            <a:r>
              <a:rPr lang="nl-NL" baseline="0" dirty="0" err="1" smtClean="0"/>
              <a:t>comorbiditeit</a:t>
            </a:r>
            <a:r>
              <a:rPr lang="nl-NL" baseline="0" dirty="0" smtClean="0"/>
              <a:t>?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1374980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Nb. De praktijken staan in</a:t>
            </a:r>
            <a:r>
              <a:rPr lang="nl-NL" baseline="0" dirty="0" smtClean="0"/>
              <a:t> dit voorbeeld steeds op dezelfde volgorde van groot naar kleinere praktijkpopulatie</a:t>
            </a:r>
            <a:endParaRPr lang="nl-NL" dirty="0" smtClean="0"/>
          </a:p>
          <a:p>
            <a:r>
              <a:rPr lang="nl-NL" dirty="0" smtClean="0"/>
              <a:t>Voor de discussieleider: </a:t>
            </a:r>
            <a:br>
              <a:rPr lang="nl-NL" dirty="0" smtClean="0"/>
            </a:br>
            <a:r>
              <a:rPr lang="nl-NL" dirty="0" smtClean="0"/>
              <a:t>* In dit voorbeeld is er flink wat variatie in de elkaar op volgende jaren: wat</a:t>
            </a:r>
            <a:r>
              <a:rPr lang="nl-NL" baseline="0" dirty="0" smtClean="0"/>
              <a:t> kan dat betekenen?</a:t>
            </a:r>
          </a:p>
          <a:p>
            <a:r>
              <a:rPr lang="nl-NL" baseline="0" dirty="0" smtClean="0"/>
              <a:t>* Tussen de praktijken is ook variatie zichtbaar. Bijvoorbeeld praktijk 6 lijkt door de jaren heen stabiel hoger aantal te hebben dan de anderen (en is de op1 na kleinste praktijkpopulatie): verklaring?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14</a:t>
            </a:fld>
            <a:endParaRPr lang="nl-NL"/>
          </a:p>
        </p:txBody>
      </p:sp>
    </p:spTree>
    <p:extLst>
      <p:ext uri="{BB962C8B-B14F-4D97-AF65-F5344CB8AC3E}">
        <p14:creationId xmlns:p14="http://schemas.microsoft.com/office/powerpoint/2010/main" val="426428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de discussieleider:</a:t>
            </a:r>
          </a:p>
          <a:p>
            <a:pPr marL="171450" indent="-171450">
              <a:buFont typeface="Arial" panose="020B0604020202020204" pitchFamily="34" charset="0"/>
              <a:buChar char="•"/>
            </a:pPr>
            <a:r>
              <a:rPr lang="nl-NL" baseline="0" dirty="0" smtClean="0"/>
              <a:t>Het gaat om diagnostisch inzetten, vandaar dat in dit voorbeeld gekozen is om alleen BNP mee te tellen als er in de 6 maanden daarvoor geen BNP was en er geen gebruik van furosemide of bumetanide </a:t>
            </a:r>
            <a:r>
              <a:rPr lang="nl-NL" baseline="0" dirty="0" err="1" smtClean="0"/>
              <a:t>icm</a:t>
            </a:r>
            <a:r>
              <a:rPr lang="nl-NL" baseline="0" dirty="0" smtClean="0"/>
              <a:t> hartfalen diagnose was in hetzelfde jaar.</a:t>
            </a:r>
          </a:p>
          <a:p>
            <a:pPr marL="171450" indent="-171450">
              <a:buFont typeface="Arial" panose="020B0604020202020204" pitchFamily="34" charset="0"/>
              <a:buChar char="•"/>
            </a:pPr>
            <a:r>
              <a:rPr lang="nl-NL" dirty="0" smtClean="0"/>
              <a:t>Stel de vragen: I</a:t>
            </a:r>
            <a:r>
              <a:rPr lang="nl-NL" baseline="0" dirty="0" smtClean="0"/>
              <a:t>n welke leeftijdsgroep verwacht je (vooral) zinvolle inzet ? Waarom? En zie je dat ook terug in de cijfers?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smtClean="0"/>
              <a:t>Zijn hieruit aandachtspunten te destilleren (om later verbeterpunten en plannen te formuleren) </a:t>
            </a:r>
            <a:endParaRPr lang="nl-NL" dirty="0" smtClean="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15</a:t>
            </a:fld>
            <a:endParaRPr lang="nl-NL"/>
          </a:p>
        </p:txBody>
      </p:sp>
    </p:spTree>
    <p:extLst>
      <p:ext uri="{BB962C8B-B14F-4D97-AF65-F5344CB8AC3E}">
        <p14:creationId xmlns:p14="http://schemas.microsoft.com/office/powerpoint/2010/main" val="1229820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de discussieleider: Stel de vragen: </a:t>
            </a:r>
          </a:p>
          <a:p>
            <a:pPr marL="171450" indent="-171450">
              <a:buFont typeface="Arial" panose="020B0604020202020204" pitchFamily="34" charset="0"/>
              <a:buChar char="•"/>
            </a:pPr>
            <a:r>
              <a:rPr lang="nl-NL" dirty="0" smtClean="0"/>
              <a:t>Bij welke</a:t>
            </a:r>
            <a:r>
              <a:rPr lang="nl-NL" baseline="0" dirty="0" smtClean="0"/>
              <a:t> </a:t>
            </a:r>
            <a:r>
              <a:rPr lang="nl-NL" baseline="0" dirty="0" err="1" smtClean="0"/>
              <a:t>comorbiditeit</a:t>
            </a:r>
            <a:r>
              <a:rPr lang="nl-NL" baseline="0" dirty="0" smtClean="0"/>
              <a:t> is de prior kans groter? </a:t>
            </a:r>
          </a:p>
          <a:p>
            <a:pPr marL="171450" indent="-171450">
              <a:buFont typeface="Arial" panose="020B0604020202020204" pitchFamily="34" charset="0"/>
              <a:buChar char="•"/>
            </a:pPr>
            <a:r>
              <a:rPr lang="nl-NL" baseline="0" dirty="0" smtClean="0"/>
              <a:t>Wat vinden jullie van het % met BNP zonder deze cardiovasculaire </a:t>
            </a:r>
            <a:r>
              <a:rPr lang="nl-NL" baseline="0" dirty="0" err="1" smtClean="0"/>
              <a:t>comorbiditeit</a:t>
            </a:r>
            <a:r>
              <a:rPr lang="nl-NL" baseline="0" dirty="0" smtClean="0"/>
              <a:t>? Welke redenen of in welke gevallen dan toch BNP?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smtClean="0"/>
              <a:t>Zijn hieruit aandachtspunten te destilleren? Vat deze samen, noteer (om later verbeteracties op te formuleren) </a:t>
            </a:r>
            <a:endParaRPr lang="nl-NL" dirty="0" smtClean="0"/>
          </a:p>
          <a:p>
            <a:endParaRPr lang="nl-NL" dirty="0" smtClean="0"/>
          </a:p>
          <a:p>
            <a:r>
              <a:rPr lang="nl-NL" dirty="0" smtClean="0"/>
              <a:t>Toelichting/definities:</a:t>
            </a:r>
          </a:p>
          <a:p>
            <a:r>
              <a:rPr lang="nl-NL" dirty="0" smtClean="0"/>
              <a:t>HVZ,</a:t>
            </a:r>
            <a:r>
              <a:rPr lang="nl-NL" baseline="0" dirty="0" smtClean="0"/>
              <a:t> hart- en vaatziekten;</a:t>
            </a:r>
            <a:r>
              <a:rPr lang="nl-NL" sz="1200" b="0" i="0" u="none" strike="noStrike" kern="1200" dirty="0" smtClean="0">
                <a:solidFill>
                  <a:schemeClr val="tx1"/>
                </a:solidFill>
                <a:effectLst/>
                <a:latin typeface="+mn-lt"/>
                <a:ea typeface="+mn-ea"/>
                <a:cs typeface="+mn-cs"/>
              </a:rPr>
              <a:t> ICPC codes: K74*;K75*,K76*,K89, K90/K90.00/K90.03,K92.01,K99.01</a:t>
            </a:r>
          </a:p>
          <a:p>
            <a:r>
              <a:rPr lang="nl-NL" sz="1200" b="0" i="0" u="none" strike="noStrike" kern="1200" dirty="0" smtClean="0">
                <a:solidFill>
                  <a:schemeClr val="tx1"/>
                </a:solidFill>
                <a:effectLst/>
                <a:latin typeface="+mn-lt"/>
                <a:ea typeface="+mn-ea"/>
                <a:cs typeface="+mn-cs"/>
              </a:rPr>
              <a:t>Hypertensie:</a:t>
            </a:r>
            <a:r>
              <a:rPr lang="nl-NL" sz="1200" b="0" i="0" u="none" strike="noStrike" kern="1200" baseline="0" dirty="0" smtClean="0">
                <a:solidFill>
                  <a:schemeClr val="tx1"/>
                </a:solidFill>
                <a:effectLst/>
                <a:latin typeface="+mn-lt"/>
                <a:ea typeface="+mn-ea"/>
                <a:cs typeface="+mn-cs"/>
              </a:rPr>
              <a:t> K86 en/of K87</a:t>
            </a:r>
            <a:r>
              <a:rPr lang="nl-NL" dirty="0" smtClean="0"/>
              <a:t> </a:t>
            </a:r>
          </a:p>
          <a:p>
            <a:r>
              <a:rPr lang="nl-NL" dirty="0" smtClean="0"/>
              <a:t>T93</a:t>
            </a:r>
            <a:r>
              <a:rPr lang="nl-NL" baseline="0" dirty="0" smtClean="0"/>
              <a:t> vetstofwisselingsstoornis</a:t>
            </a:r>
          </a:p>
          <a:p>
            <a:r>
              <a:rPr lang="nl-NL" baseline="0" dirty="0" smtClean="0"/>
              <a:t>CVRM: HVZ en/of Hypertensie en/of T93 en/of K49.01</a:t>
            </a:r>
          </a:p>
          <a:p>
            <a:r>
              <a:rPr lang="nl-NL" baseline="0" dirty="0" smtClean="0"/>
              <a:t>Cardio overig: K70,K71,K71.02,K73,K77,K78,K79,K80,K81,K82,K83,K84 (</a:t>
            </a:r>
            <a:r>
              <a:rPr lang="nl-NL" sz="800" baseline="0" dirty="0" smtClean="0"/>
              <a:t>K70 Infectieziekte hartvaatstelsel; K71 Acuut reuma/reumatische hartziekte; K71.02 Acuut reuma met hartziekte; K73 Aangeboren afwijking(en) hartvaatstelsel ASD en VSD; K77 </a:t>
            </a:r>
            <a:r>
              <a:rPr lang="nl-NL" sz="800" baseline="0" dirty="0" err="1" smtClean="0"/>
              <a:t>Decompensatio</a:t>
            </a:r>
            <a:r>
              <a:rPr lang="nl-NL" sz="800" baseline="0" dirty="0" smtClean="0"/>
              <a:t> cordis; K78 Boezemfibrilleren/-fladderen; K79 Paroxysmale tachycardie; K80 Ectopische slagen/extrasystolen: K81 Hartgeruis; K82 Cor pulmonale; K83 Niet-reumatische klepaandoening; K84 Andere hartziekte(n); K84.01 WPW-syndroom; K84.02 Atrioventriculair blok; K84.03 Cardiomyopathie; K84.07 Lang QT interval syndroom (LQTS)</a:t>
            </a:r>
          </a:p>
          <a:p>
            <a:r>
              <a:rPr lang="nl-NL" baseline="0" dirty="0" smtClean="0"/>
              <a:t>Som van cardio (alle voorgaande samen)</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16</a:t>
            </a:fld>
            <a:endParaRPr lang="nl-NL"/>
          </a:p>
        </p:txBody>
      </p:sp>
    </p:spTree>
    <p:extLst>
      <p:ext uri="{BB962C8B-B14F-4D97-AF65-F5344CB8AC3E}">
        <p14:creationId xmlns:p14="http://schemas.microsoft.com/office/powerpoint/2010/main" val="534690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a:t>
            </a:r>
            <a:r>
              <a:rPr lang="nl-NL" baseline="0" dirty="0" smtClean="0"/>
              <a:t> dit voorbeeld is de top 10 in aflopende volgorde van toegepaste ICPC gepresenteerd.</a:t>
            </a:r>
          </a:p>
          <a:p>
            <a:r>
              <a:rPr lang="nl-NL" baseline="0" dirty="0" smtClean="0"/>
              <a:t>Voor de discussieleider:</a:t>
            </a:r>
            <a:br>
              <a:rPr lang="nl-NL" baseline="0" dirty="0" smtClean="0"/>
            </a:br>
            <a:r>
              <a:rPr lang="nl-NL" baseline="0" dirty="0" smtClean="0"/>
              <a:t>* Welke ICPC codes zou je verwachten, zijn logisch? Zijn er verrassingen in de top 10? Wat zegt dat over zinvolle inzet BNP? En wat zegt het over hoe je dat correct codeert (bij aanvraag en daarna </a:t>
            </a:r>
            <a:r>
              <a:rPr lang="nl-NL" baseline="0" dirty="0" err="1" smtClean="0"/>
              <a:t>afh.v</a:t>
            </a:r>
            <a:r>
              <a:rPr lang="nl-NL" baseline="0" dirty="0" smtClean="0"/>
              <a:t>. uitslag)? Haal bijvoorbeeld een casus aan en bespreek hoe jullie die zouden coderen. </a:t>
            </a:r>
          </a:p>
          <a:p>
            <a:r>
              <a:rPr lang="nl-NL" baseline="0" dirty="0" smtClean="0"/>
              <a:t>* Zijn hieruit aandachtspunten te destilleren (om later verbeterpunten en plannen te formuleren):  vat dat samen vóór je verder gaat naar </a:t>
            </a:r>
            <a:r>
              <a:rPr lang="nl-NL" baseline="0" dirty="0" err="1" smtClean="0"/>
              <a:t>Troponine</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17</a:t>
            </a:fld>
            <a:endParaRPr lang="nl-NL"/>
          </a:p>
        </p:txBody>
      </p:sp>
    </p:spTree>
    <p:extLst>
      <p:ext uri="{BB962C8B-B14F-4D97-AF65-F5344CB8AC3E}">
        <p14:creationId xmlns:p14="http://schemas.microsoft.com/office/powerpoint/2010/main" val="3845562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Details staan op annex,</a:t>
            </a:r>
            <a:r>
              <a:rPr lang="nl-NL" baseline="0" dirty="0"/>
              <a:t> zie laatste dia.</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18</a:t>
            </a:fld>
            <a:endParaRPr lang="nl-NL"/>
          </a:p>
        </p:txBody>
      </p:sp>
    </p:spTree>
    <p:extLst>
      <p:ext uri="{BB962C8B-B14F-4D97-AF65-F5344CB8AC3E}">
        <p14:creationId xmlns:p14="http://schemas.microsoft.com/office/powerpoint/2010/main" val="1367044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discussieleider:</a:t>
            </a:r>
          </a:p>
          <a:p>
            <a:r>
              <a:rPr lang="nl-NL" dirty="0" smtClean="0"/>
              <a:t>Gebruik</a:t>
            </a:r>
            <a:r>
              <a:rPr lang="nl-NL" baseline="0" dirty="0" smtClean="0"/>
              <a:t> deze stelling om te schakelen naar en in te zoomen op </a:t>
            </a:r>
            <a:r>
              <a:rPr lang="nl-NL" baseline="0" dirty="0" err="1" smtClean="0"/>
              <a:t>Troponine</a:t>
            </a:r>
            <a:r>
              <a:rPr lang="nl-NL" baseline="0" dirty="0" smtClean="0"/>
              <a:t>. </a:t>
            </a:r>
          </a:p>
          <a:p>
            <a:r>
              <a:rPr lang="nl-NL" baseline="0" dirty="0" smtClean="0"/>
              <a:t>Was de groep het met elkaar eens? Waarom (niet)? </a:t>
            </a:r>
          </a:p>
          <a:p>
            <a:r>
              <a:rPr lang="nl-NL" baseline="0" dirty="0" smtClean="0"/>
              <a:t>En als opstapje naar de HIS-cijfers op de volgende dia’s: Wat verwacht de groep </a:t>
            </a:r>
            <a:r>
              <a:rPr lang="nl-NL" baseline="0" dirty="0" err="1" smtClean="0"/>
              <a:t>tav</a:t>
            </a:r>
            <a:r>
              <a:rPr lang="nl-NL" baseline="0" dirty="0" smtClean="0"/>
              <a:t>:</a:t>
            </a:r>
          </a:p>
          <a:p>
            <a:r>
              <a:rPr lang="nl-NL" baseline="0" dirty="0" smtClean="0"/>
              <a:t>-bij welk aantal </a:t>
            </a:r>
            <a:r>
              <a:rPr lang="nl-NL" baseline="0" dirty="0" err="1" smtClean="0"/>
              <a:t>patienten</a:t>
            </a:r>
            <a:r>
              <a:rPr lang="nl-NL" baseline="0" dirty="0" smtClean="0"/>
              <a:t> in de eigen praktijk (per jaar) wordt </a:t>
            </a:r>
            <a:r>
              <a:rPr lang="nl-NL" baseline="0" dirty="0" err="1" smtClean="0"/>
              <a:t>troponine</a:t>
            </a:r>
            <a:r>
              <a:rPr lang="nl-NL" baseline="0" dirty="0" smtClean="0"/>
              <a:t> diagnostisch ingezet? En bij welke (at risk) groep vooral? Bijvoorbeeld:</a:t>
            </a:r>
          </a:p>
          <a:p>
            <a:r>
              <a:rPr lang="nl-NL" baseline="0" dirty="0" smtClean="0"/>
              <a:t>-welk leeftijdsgroep? Ook &lt;40 jaar?</a:t>
            </a:r>
          </a:p>
          <a:p>
            <a:r>
              <a:rPr lang="nl-NL" baseline="0" dirty="0" smtClean="0"/>
              <a:t>-vooral bij </a:t>
            </a:r>
            <a:r>
              <a:rPr lang="nl-NL" baseline="0" dirty="0" err="1" smtClean="0"/>
              <a:t>comorbiditeit</a:t>
            </a:r>
            <a:r>
              <a:rPr lang="nl-NL" baseline="0" dirty="0" smtClean="0"/>
              <a:t>? Schatting % met </a:t>
            </a:r>
            <a:r>
              <a:rPr lang="nl-NL" baseline="0" dirty="0" err="1" smtClean="0"/>
              <a:t>troponine</a:t>
            </a:r>
            <a:r>
              <a:rPr lang="nl-NL" baseline="0" dirty="0" smtClean="0"/>
              <a:t> zonder cardiovasculaire </a:t>
            </a:r>
            <a:r>
              <a:rPr lang="nl-NL" baseline="0" dirty="0" err="1" smtClean="0"/>
              <a:t>comorbiditeit</a:t>
            </a:r>
            <a:r>
              <a:rPr lang="nl-NL" baseline="0" dirty="0" smtClean="0"/>
              <a:t>? </a:t>
            </a:r>
          </a:p>
          <a:p>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19</a:t>
            </a:fld>
            <a:endParaRPr lang="nl-NL"/>
          </a:p>
        </p:txBody>
      </p:sp>
    </p:spTree>
    <p:extLst>
      <p:ext uri="{BB962C8B-B14F-4D97-AF65-F5344CB8AC3E}">
        <p14:creationId xmlns:p14="http://schemas.microsoft.com/office/powerpoint/2010/main" val="54427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a:t>
            </a:fld>
            <a:endParaRPr lang="nl-NL" dirty="0"/>
          </a:p>
        </p:txBody>
      </p:sp>
    </p:spTree>
    <p:extLst>
      <p:ext uri="{BB962C8B-B14F-4D97-AF65-F5344CB8AC3E}">
        <p14:creationId xmlns:p14="http://schemas.microsoft.com/office/powerpoint/2010/main" val="2792938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de discussieleider:</a:t>
            </a:r>
            <a:r>
              <a:rPr lang="nl-NL" baseline="0" dirty="0" smtClean="0"/>
              <a:t> de cijfers uit dit voorbeeld kunnen gebruikt worden voor discussie over</a:t>
            </a:r>
          </a:p>
          <a:p>
            <a:pPr marL="171450" indent="-171450">
              <a:buFontTx/>
              <a:buChar char="-"/>
            </a:pPr>
            <a:r>
              <a:rPr lang="nl-NL" baseline="0" dirty="0" smtClean="0"/>
              <a:t>Wat vinden jullie van het aantal patiënten waarbij </a:t>
            </a:r>
            <a:r>
              <a:rPr lang="nl-NL" baseline="0" dirty="0" err="1" smtClean="0"/>
              <a:t>troponine</a:t>
            </a:r>
            <a:r>
              <a:rPr lang="nl-NL" baseline="0" dirty="0" smtClean="0"/>
              <a:t> is getest (in 5 jaar): veel, weinig, naar verwachting? </a:t>
            </a:r>
          </a:p>
          <a:p>
            <a:pPr marL="171450" indent="-171450">
              <a:buFontTx/>
              <a:buChar char="-"/>
            </a:pPr>
            <a:r>
              <a:rPr lang="nl-NL" dirty="0" smtClean="0"/>
              <a:t>Verwacht je een man/vrouw verschil en zie je dat terug? </a:t>
            </a:r>
          </a:p>
          <a:p>
            <a:pPr marL="171450" indent="-171450">
              <a:buFontTx/>
              <a:buChar char="-"/>
            </a:pPr>
            <a:r>
              <a:rPr lang="nl-NL" dirty="0" smtClean="0"/>
              <a:t>Welke</a:t>
            </a:r>
            <a:r>
              <a:rPr lang="nl-NL" baseline="0" dirty="0" smtClean="0"/>
              <a:t> leeftijdsgroep verwacht je en zie je dat terug? Welke redenen kunnen er zijn om </a:t>
            </a:r>
            <a:r>
              <a:rPr lang="nl-NL" baseline="0" dirty="0" err="1" smtClean="0"/>
              <a:t>troponine</a:t>
            </a:r>
            <a:r>
              <a:rPr lang="nl-NL" baseline="0" dirty="0" smtClean="0"/>
              <a:t> bij patiënten &lt; 40 toch toe te passen?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20</a:t>
            </a:fld>
            <a:endParaRPr lang="nl-NL"/>
          </a:p>
        </p:txBody>
      </p:sp>
    </p:spTree>
    <p:extLst>
      <p:ext uri="{BB962C8B-B14F-4D97-AF65-F5344CB8AC3E}">
        <p14:creationId xmlns:p14="http://schemas.microsoft.com/office/powerpoint/2010/main" val="688653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de discussieleider: Stel de vragen: </a:t>
            </a:r>
          </a:p>
          <a:p>
            <a:pPr marL="171450" indent="-171450">
              <a:buFont typeface="Arial" panose="020B0604020202020204" pitchFamily="34" charset="0"/>
              <a:buChar char="•"/>
            </a:pPr>
            <a:r>
              <a:rPr lang="nl-NL" dirty="0" smtClean="0"/>
              <a:t>Bij welke</a:t>
            </a:r>
            <a:r>
              <a:rPr lang="nl-NL" baseline="0" dirty="0" smtClean="0"/>
              <a:t> </a:t>
            </a:r>
            <a:r>
              <a:rPr lang="nl-NL" baseline="0" dirty="0" err="1" smtClean="0"/>
              <a:t>comorbiditeit</a:t>
            </a:r>
            <a:r>
              <a:rPr lang="nl-NL" baseline="0" dirty="0" smtClean="0"/>
              <a:t> is de prior kans groter? </a:t>
            </a:r>
          </a:p>
          <a:p>
            <a:pPr marL="171450" indent="-171450">
              <a:buFont typeface="Arial" panose="020B0604020202020204" pitchFamily="34" charset="0"/>
              <a:buChar char="•"/>
            </a:pPr>
            <a:r>
              <a:rPr lang="nl-NL" baseline="0" dirty="0" smtClean="0"/>
              <a:t>Wat vinden jullie van het % met </a:t>
            </a:r>
            <a:r>
              <a:rPr lang="nl-NL" baseline="0" dirty="0" err="1" smtClean="0"/>
              <a:t>troponine</a:t>
            </a:r>
            <a:r>
              <a:rPr lang="nl-NL" baseline="0" dirty="0" smtClean="0"/>
              <a:t> zonder deze cardiovasculaire </a:t>
            </a:r>
            <a:r>
              <a:rPr lang="nl-NL" baseline="0" dirty="0" err="1" smtClean="0"/>
              <a:t>comorbiditeit</a:t>
            </a:r>
            <a:r>
              <a:rPr lang="nl-NL" baseline="0" dirty="0" smtClean="0"/>
              <a:t>? Welke redenen of in welke gevallen dan toch testen?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smtClean="0"/>
              <a:t>Zijn hieruit aandachtspunten te destilleren? Vat deze samen, noteer (om later verbeteracties op te formuleren) </a:t>
            </a:r>
            <a:endParaRPr lang="nl-NL" dirty="0" smtClean="0"/>
          </a:p>
          <a:p>
            <a:r>
              <a:rPr lang="nl-NL" baseline="0" dirty="0" smtClean="0"/>
              <a:t> </a:t>
            </a:r>
            <a:endParaRPr lang="nl-NL" dirty="0" smtClean="0"/>
          </a:p>
          <a:p>
            <a:r>
              <a:rPr lang="nl-NL" dirty="0" smtClean="0"/>
              <a:t>Toelichting/definities</a:t>
            </a:r>
            <a:r>
              <a:rPr lang="nl-NL" baseline="0" dirty="0" smtClean="0"/>
              <a:t> in dit voorbeeld is gehanteerd: </a:t>
            </a:r>
            <a:endParaRPr lang="nl-NL" dirty="0" smtClean="0"/>
          </a:p>
          <a:p>
            <a:r>
              <a:rPr lang="nl-NL" dirty="0" smtClean="0"/>
              <a:t>HVZ,</a:t>
            </a:r>
            <a:r>
              <a:rPr lang="nl-NL" baseline="0" dirty="0" smtClean="0"/>
              <a:t> </a:t>
            </a:r>
            <a:r>
              <a:rPr lang="nl-NL" baseline="0" dirty="0" err="1" smtClean="0"/>
              <a:t>hart-en</a:t>
            </a:r>
            <a:r>
              <a:rPr lang="nl-NL" baseline="0" dirty="0" smtClean="0"/>
              <a:t> vaatziekten;</a:t>
            </a:r>
            <a:r>
              <a:rPr lang="nl-NL" sz="1200" b="0" i="0" u="none" strike="noStrike" kern="1200" dirty="0" smtClean="0">
                <a:solidFill>
                  <a:schemeClr val="tx1"/>
                </a:solidFill>
                <a:effectLst/>
                <a:latin typeface="+mn-lt"/>
                <a:ea typeface="+mn-ea"/>
                <a:cs typeface="+mn-cs"/>
              </a:rPr>
              <a:t> ICPC codes: K74*;K75*,K76*,K89, K90/K90.00/K90.03,K92.01,K99.01</a:t>
            </a:r>
          </a:p>
          <a:p>
            <a:r>
              <a:rPr lang="nl-NL" sz="1200" b="0" i="0" u="none" strike="noStrike" kern="1200" dirty="0" smtClean="0">
                <a:solidFill>
                  <a:schemeClr val="tx1"/>
                </a:solidFill>
                <a:effectLst/>
                <a:latin typeface="+mn-lt"/>
                <a:ea typeface="+mn-ea"/>
                <a:cs typeface="+mn-cs"/>
              </a:rPr>
              <a:t>Hypertensie:</a:t>
            </a:r>
            <a:r>
              <a:rPr lang="nl-NL" sz="1200" b="0" i="0" u="none" strike="noStrike" kern="1200" baseline="0" dirty="0" smtClean="0">
                <a:solidFill>
                  <a:schemeClr val="tx1"/>
                </a:solidFill>
                <a:effectLst/>
                <a:latin typeface="+mn-lt"/>
                <a:ea typeface="+mn-ea"/>
                <a:cs typeface="+mn-cs"/>
              </a:rPr>
              <a:t> K86 en/of K87</a:t>
            </a:r>
            <a:r>
              <a:rPr lang="nl-NL" dirty="0" smtClean="0"/>
              <a:t> </a:t>
            </a:r>
          </a:p>
          <a:p>
            <a:r>
              <a:rPr lang="nl-NL" dirty="0" smtClean="0"/>
              <a:t>T93</a:t>
            </a:r>
            <a:r>
              <a:rPr lang="nl-NL" baseline="0" dirty="0" smtClean="0"/>
              <a:t> vetstofwisselingsstoornissen</a:t>
            </a:r>
            <a:r>
              <a:rPr lang="nl-NL" sz="1200" b="0" i="0" u="none" strike="noStrike" kern="1200" baseline="0" dirty="0" smtClean="0">
                <a:solidFill>
                  <a:schemeClr val="tx1"/>
                </a:solidFill>
                <a:effectLst/>
                <a:latin typeface="+mn-lt"/>
                <a:ea typeface="+mn-ea"/>
                <a:cs typeface="+mn-cs"/>
              </a:rPr>
              <a:t> (</a:t>
            </a:r>
            <a:r>
              <a:rPr lang="nl-NL" sz="1200" b="0" i="0" u="none" strike="noStrike" kern="1200" dirty="0" smtClean="0">
                <a:solidFill>
                  <a:schemeClr val="tx1"/>
                </a:solidFill>
                <a:effectLst/>
                <a:latin typeface="+mn-lt"/>
                <a:ea typeface="+mn-ea"/>
                <a:cs typeface="+mn-cs"/>
              </a:rPr>
              <a:t>T93.01 - Hypercholesterolemie/T93.02 - </a:t>
            </a:r>
            <a:r>
              <a:rPr lang="nl-NL" sz="1200" b="0" i="0" u="none" strike="noStrike" kern="1200" dirty="0" err="1" smtClean="0">
                <a:solidFill>
                  <a:schemeClr val="tx1"/>
                </a:solidFill>
                <a:effectLst/>
                <a:latin typeface="+mn-lt"/>
                <a:ea typeface="+mn-ea"/>
                <a:cs typeface="+mn-cs"/>
              </a:rPr>
              <a:t>Hypertriglyceridemie</a:t>
            </a:r>
            <a:r>
              <a:rPr lang="nl-NL" sz="1200" b="0" i="0" u="none" strike="noStrike" kern="1200" dirty="0" smtClean="0">
                <a:solidFill>
                  <a:schemeClr val="tx1"/>
                </a:solidFill>
                <a:effectLst/>
                <a:latin typeface="+mn-lt"/>
                <a:ea typeface="+mn-ea"/>
                <a:cs typeface="+mn-cs"/>
              </a:rPr>
              <a:t>/T93.03 - Gemengde hyperlipidemie/T93.04 - Familiaire hypercholesterolemie/</a:t>
            </a:r>
            <a:r>
              <a:rPr lang="nl-NL" sz="1200" b="0" i="0" u="none" strike="noStrike" kern="1200" dirty="0" err="1" smtClean="0">
                <a:solidFill>
                  <a:schemeClr val="tx1"/>
                </a:solidFill>
                <a:effectLst/>
                <a:latin typeface="+mn-lt"/>
                <a:ea typeface="+mn-ea"/>
                <a:cs typeface="+mn-cs"/>
              </a:rPr>
              <a:t>lipidemie</a:t>
            </a:r>
            <a:r>
              <a:rPr lang="nl-NL" sz="1200" b="0" i="0" u="none" strike="noStrike" kern="1200" dirty="0" smtClean="0">
                <a:solidFill>
                  <a:schemeClr val="tx1"/>
                </a:solidFill>
                <a:effectLst/>
                <a:latin typeface="+mn-lt"/>
                <a:ea typeface="+mn-ea"/>
                <a:cs typeface="+mn-cs"/>
              </a:rPr>
              <a:t>)</a:t>
            </a:r>
            <a:r>
              <a:rPr lang="nl-NL" dirty="0" smtClean="0"/>
              <a:t>  </a:t>
            </a:r>
            <a:endParaRPr lang="nl-NL" baseline="0" dirty="0" smtClean="0"/>
          </a:p>
          <a:p>
            <a:r>
              <a:rPr lang="nl-NL" baseline="0" dirty="0" smtClean="0"/>
              <a:t>CVRM: HVZ en/of Hypertensie en/of T93 en/of K49.01</a:t>
            </a:r>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21</a:t>
            </a:fld>
            <a:endParaRPr lang="nl-NL"/>
          </a:p>
        </p:txBody>
      </p:sp>
    </p:spTree>
    <p:extLst>
      <p:ext uri="{BB962C8B-B14F-4D97-AF65-F5344CB8AC3E}">
        <p14:creationId xmlns:p14="http://schemas.microsoft.com/office/powerpoint/2010/main" val="2042746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a:t>
            </a:r>
            <a:r>
              <a:rPr lang="nl-NL" baseline="0" dirty="0" smtClean="0"/>
              <a:t> dit voorbeeld is de top 10 in aflopende volgorde van toegepaste ICPC gepresenteerd.</a:t>
            </a:r>
          </a:p>
          <a:p>
            <a:r>
              <a:rPr lang="nl-NL" baseline="0" dirty="0" smtClean="0"/>
              <a:t>Voor de discussieleider:</a:t>
            </a:r>
            <a:br>
              <a:rPr lang="nl-NL" baseline="0" dirty="0" smtClean="0"/>
            </a:br>
            <a:r>
              <a:rPr lang="nl-NL" baseline="0" dirty="0" smtClean="0"/>
              <a:t>* Welke ICPC codes zou je verwachten, zijn logisch? Zijn er verrassingen in de top 10? Wat zegt dat over zinvolle inzet </a:t>
            </a:r>
            <a:r>
              <a:rPr lang="nl-NL" baseline="0" dirty="0" err="1" smtClean="0"/>
              <a:t>troponine</a:t>
            </a:r>
            <a:r>
              <a:rPr lang="nl-NL" baseline="0" dirty="0" smtClean="0"/>
              <a:t>? En wat zegt het over hoe je dat correct codeert (bij aanvraag en daarna </a:t>
            </a:r>
            <a:r>
              <a:rPr lang="nl-NL" baseline="0" dirty="0" err="1" smtClean="0"/>
              <a:t>afh.v</a:t>
            </a:r>
            <a:r>
              <a:rPr lang="nl-NL" baseline="0" dirty="0" smtClean="0"/>
              <a:t>. uitslag)? Haal bijvoorbeeld een casus aan en bespreek hoe jullie die zouden coderen. </a:t>
            </a:r>
          </a:p>
          <a:p>
            <a:r>
              <a:rPr lang="nl-NL" baseline="0" dirty="0" smtClean="0"/>
              <a:t>* Zijn uit het voorgaande aandachtspunten te destilleren (om later verbeterpunten en plannen te formuleren):  vat dat samen vóór je verder gaat naar D-Dimeer.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22</a:t>
            </a:fld>
            <a:endParaRPr lang="nl-NL"/>
          </a:p>
        </p:txBody>
      </p:sp>
    </p:spTree>
    <p:extLst>
      <p:ext uri="{BB962C8B-B14F-4D97-AF65-F5344CB8AC3E}">
        <p14:creationId xmlns:p14="http://schemas.microsoft.com/office/powerpoint/2010/main" val="1328764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Gebruik</a:t>
            </a:r>
            <a:r>
              <a:rPr lang="nl-NL" baseline="0" dirty="0" smtClean="0"/>
              <a:t> deze dia om te schakelen naar en in te zoomen op D-dimeer: eerst een paar </a:t>
            </a:r>
            <a:r>
              <a:rPr lang="nl-NL" baseline="0" dirty="0" err="1" smtClean="0"/>
              <a:t>enquete</a:t>
            </a:r>
            <a:r>
              <a:rPr lang="nl-NL" baseline="0" dirty="0" smtClean="0"/>
              <a:t> cijfers over toepassing, dan HIS-cijfers.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Na de vragen over diagnostiek, volgende Wells criteria.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Toelichting: </a:t>
            </a:r>
            <a:r>
              <a:rPr lang="nl-NL" sz="1200" b="0" i="0" kern="1200" dirty="0" smtClean="0">
                <a:solidFill>
                  <a:schemeClr val="tx1"/>
                </a:solidFill>
                <a:effectLst/>
                <a:latin typeface="+mn-lt"/>
                <a:ea typeface="+mn-ea"/>
                <a:cs typeface="+mn-cs"/>
              </a:rPr>
              <a:t>D-Dimeer: Voor de meeste D-dimeertests wordt een afkapwaarde gehanteerd van &lt; 0,5 mg/l onder de voorwaarde dat deze klinisch is gevalideerd voor het veilig uitsluiten van een diepe veneuze trombose (DVT) of longembolie. De test heeft een hoge sensitiviteit (85-100%) en een hoge negatief voorspellende waarde (NPV &gt; 98%). Dit gaat ten koste van de specificiteit (40-70%) en de positief voorspellende waarde (PPV). </a:t>
            </a:r>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23</a:t>
            </a:fld>
            <a:endParaRPr lang="nl-NL"/>
          </a:p>
        </p:txBody>
      </p:sp>
    </p:spTree>
    <p:extLst>
      <p:ext uri="{BB962C8B-B14F-4D97-AF65-F5344CB8AC3E}">
        <p14:creationId xmlns:p14="http://schemas.microsoft.com/office/powerpoint/2010/main" val="777566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Waarom (niet)?</a:t>
            </a:r>
            <a:r>
              <a:rPr lang="nl-NL" baseline="0" dirty="0" smtClean="0"/>
              <a:t> Waar hangt dat vanaf? Zit daar een aandachtspunt wat verbetering behoeft (bv in praktijkorganisatie)?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24</a:t>
            </a:fld>
            <a:endParaRPr lang="nl-NL"/>
          </a:p>
        </p:txBody>
      </p:sp>
    </p:spTree>
    <p:extLst>
      <p:ext uri="{BB962C8B-B14F-4D97-AF65-F5344CB8AC3E}">
        <p14:creationId xmlns:p14="http://schemas.microsoft.com/office/powerpoint/2010/main" val="1830505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Waaro</a:t>
            </a:r>
            <a:r>
              <a:rPr lang="nl-NL" baseline="0" dirty="0" smtClean="0"/>
              <a:t>m? Of wanneer niet?  En welke beslisregel dan?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25</a:t>
            </a:fld>
            <a:endParaRPr lang="nl-NL"/>
          </a:p>
        </p:txBody>
      </p:sp>
    </p:spTree>
    <p:extLst>
      <p:ext uri="{BB962C8B-B14F-4D97-AF65-F5344CB8AC3E}">
        <p14:creationId xmlns:p14="http://schemas.microsoft.com/office/powerpoint/2010/main" val="1959368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a:t>
            </a:r>
            <a:r>
              <a:rPr lang="nl-NL" baseline="0" dirty="0" smtClean="0"/>
              <a:t> de discussieleider: was men het eens? Waarom? De volgende dia geeft het antwoord (Onjuist)</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26</a:t>
            </a:fld>
            <a:endParaRPr lang="nl-NL"/>
          </a:p>
        </p:txBody>
      </p:sp>
    </p:spTree>
    <p:extLst>
      <p:ext uri="{BB962C8B-B14F-4D97-AF65-F5344CB8AC3E}">
        <p14:creationId xmlns:p14="http://schemas.microsoft.com/office/powerpoint/2010/main" val="1051227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Voor de discussieleider: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solidFill>
                  <a:schemeClr val="accent6">
                    <a:lumMod val="50000"/>
                  </a:schemeClr>
                </a:solidFill>
                <a:sym typeface="Wingdings" panose="05000000000000000000" pitchFamily="2" charset="2"/>
              </a:rPr>
              <a:t>D-dimeer prik je op basis van anamnese/lichamelijk onderzoek om uit te sluiten of er sprake is van een DVT of longembolie, als de Wells-score kleiner is of gelijk aan 4.</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solidFill>
                  <a:schemeClr val="accent6">
                    <a:lumMod val="50000"/>
                  </a:schemeClr>
                </a:solidFill>
                <a:sym typeface="Wingdings" panose="05000000000000000000" pitchFamily="2" charset="2"/>
              </a:rPr>
              <a:t>Wat zijn</a:t>
            </a:r>
            <a:r>
              <a:rPr lang="nl-NL" sz="1200" baseline="0" dirty="0" smtClean="0">
                <a:solidFill>
                  <a:schemeClr val="accent6">
                    <a:lumMod val="50000"/>
                  </a:schemeClr>
                </a:solidFill>
                <a:sym typeface="Wingdings" panose="05000000000000000000" pitchFamily="2" charset="2"/>
              </a:rPr>
              <a:t> die Wells criteria ook al weer &gt;&gt; volgende dia’s</a:t>
            </a:r>
            <a:endParaRPr lang="nl-NL" sz="1200" dirty="0" smtClean="0">
              <a:solidFill>
                <a:schemeClr val="accent6">
                  <a:lumMod val="50000"/>
                </a:schemeClr>
              </a:solidFill>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27</a:t>
            </a:fld>
            <a:endParaRPr lang="nl-NL"/>
          </a:p>
        </p:txBody>
      </p:sp>
    </p:spTree>
    <p:extLst>
      <p:ext uri="{BB962C8B-B14F-4D97-AF65-F5344CB8AC3E}">
        <p14:creationId xmlns:p14="http://schemas.microsoft.com/office/powerpoint/2010/main" val="1732141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28</a:t>
            </a:fld>
            <a:endParaRPr lang="nl-NL"/>
          </a:p>
        </p:txBody>
      </p:sp>
    </p:spTree>
    <p:extLst>
      <p:ext uri="{BB962C8B-B14F-4D97-AF65-F5344CB8AC3E}">
        <p14:creationId xmlns:p14="http://schemas.microsoft.com/office/powerpoint/2010/main" val="237833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discussieleider:</a:t>
            </a:r>
          </a:p>
          <a:p>
            <a:r>
              <a:rPr lang="nl-NL" dirty="0" smtClean="0"/>
              <a:t>Nu deze criteria weer scherp</a:t>
            </a:r>
            <a:r>
              <a:rPr lang="nl-NL" baseline="0" dirty="0" smtClean="0"/>
              <a:t> zijn: veranderd dit wat aan de antwoorden op de vorige vragen over toepassing klinische beslisregel? </a:t>
            </a:r>
          </a:p>
          <a:p>
            <a:r>
              <a:rPr lang="nl-NL" baseline="0" dirty="0" smtClean="0"/>
              <a:t>En als opstapje naar de HIS-cijfers op de volgende dia’s: Wat verwacht de groep </a:t>
            </a:r>
            <a:r>
              <a:rPr lang="nl-NL" baseline="0" dirty="0" err="1" smtClean="0"/>
              <a:t>tav</a:t>
            </a:r>
            <a:r>
              <a:rPr lang="nl-NL" baseline="0" dirty="0" smtClean="0"/>
              <a:t>:</a:t>
            </a:r>
          </a:p>
          <a:p>
            <a:r>
              <a:rPr lang="nl-NL" baseline="0" dirty="0" smtClean="0"/>
              <a:t>-verwachting bij welk aantal </a:t>
            </a:r>
            <a:r>
              <a:rPr lang="nl-NL" baseline="0" dirty="0" err="1" smtClean="0"/>
              <a:t>patienten</a:t>
            </a:r>
            <a:r>
              <a:rPr lang="nl-NL" baseline="0" dirty="0" smtClean="0"/>
              <a:t> in de eigen praktijk (per jaar) wordt d-dimeer getest? En bij welke (at risk) groep vooral? </a:t>
            </a:r>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29</a:t>
            </a:fld>
            <a:endParaRPr lang="nl-NL"/>
          </a:p>
        </p:txBody>
      </p:sp>
    </p:spTree>
    <p:extLst>
      <p:ext uri="{BB962C8B-B14F-4D97-AF65-F5344CB8AC3E}">
        <p14:creationId xmlns:p14="http://schemas.microsoft.com/office/powerpoint/2010/main" val="2541842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a:t>
            </a:r>
            <a:r>
              <a:rPr lang="nl-NL" baseline="0" dirty="0" smtClean="0"/>
              <a:t> de discussieleider:</a:t>
            </a:r>
          </a:p>
          <a:p>
            <a:pPr rtl="0" fontAlgn="base"/>
            <a:r>
              <a:rPr lang="nl-NL" sz="1200" b="0" i="0" u="none" strike="noStrike" kern="1200" dirty="0" smtClean="0">
                <a:solidFill>
                  <a:schemeClr val="tx1"/>
                </a:solidFill>
                <a:effectLst/>
                <a:latin typeface="+mn-lt"/>
                <a:ea typeface="+mn-ea"/>
                <a:cs typeface="+mn-cs"/>
              </a:rPr>
              <a:t>-</a:t>
            </a:r>
            <a:r>
              <a:rPr lang="nl-NL" sz="1200" b="0" i="0" u="none" strike="noStrike" kern="1200" baseline="0" dirty="0" smtClean="0">
                <a:solidFill>
                  <a:schemeClr val="tx1"/>
                </a:solidFill>
                <a:effectLst/>
                <a:latin typeface="+mn-lt"/>
                <a:ea typeface="+mn-ea"/>
                <a:cs typeface="+mn-cs"/>
              </a:rPr>
              <a:t> </a:t>
            </a:r>
            <a:r>
              <a:rPr lang="nl-NL" sz="1200" b="0" i="0" u="none" strike="noStrike" kern="1200" dirty="0" smtClean="0">
                <a:solidFill>
                  <a:schemeClr val="tx1"/>
                </a:solidFill>
                <a:effectLst/>
                <a:latin typeface="+mn-lt"/>
                <a:ea typeface="+mn-ea"/>
                <a:cs typeface="+mn-cs"/>
              </a:rPr>
              <a:t>Besteed eerst aandacht aan begrippen sensitiviteit, specificiteit en negatief voorspellende waarde en bespreek de relevantie daarvan voor je diagnostisch handelen en de toepassing van deze testen in de praktijk. </a:t>
            </a:r>
            <a:r>
              <a:rPr lang="nl-NL" sz="1200" b="0" i="0" kern="1200" dirty="0" smtClean="0">
                <a:solidFill>
                  <a:schemeClr val="tx1"/>
                </a:solidFill>
                <a:effectLst/>
                <a:latin typeface="+mn-lt"/>
                <a:ea typeface="+mn-ea"/>
                <a:cs typeface="+mn-cs"/>
              </a:rPr>
              <a:t> </a:t>
            </a:r>
          </a:p>
          <a:p>
            <a:pPr rtl="0" fontAlgn="base"/>
            <a:r>
              <a:rPr lang="nl-NL" sz="1200" b="0" i="0" u="none" strike="noStrike" kern="1200" dirty="0" smtClean="0">
                <a:solidFill>
                  <a:schemeClr val="tx1"/>
                </a:solidFill>
                <a:effectLst/>
                <a:latin typeface="+mn-lt"/>
                <a:ea typeface="+mn-ea"/>
                <a:cs typeface="+mn-cs"/>
              </a:rPr>
              <a:t>- Nodig de groep uit tot het hardop reflecteren op het klinisch diagnostisch redeneren: wanneer bij welke patiënten pas je de test toe? Wat zijn lastige afwegingen en hoe ga je daarmee om?</a:t>
            </a:r>
            <a:r>
              <a:rPr lang="nl-NL" sz="1200" b="0" i="0" kern="1200" dirty="0" smtClean="0">
                <a:solidFill>
                  <a:schemeClr val="tx1"/>
                </a:solidFill>
                <a:effectLst/>
                <a:latin typeface="+mn-lt"/>
                <a:ea typeface="+mn-ea"/>
                <a:cs typeface="+mn-cs"/>
              </a:rPr>
              <a:t> </a:t>
            </a:r>
          </a:p>
          <a:p>
            <a:pPr rtl="0" fontAlgn="base"/>
            <a:r>
              <a:rPr lang="nl-NL" sz="1200" b="0" i="0" u="none" strike="noStrike" kern="1200" dirty="0" smtClean="0">
                <a:solidFill>
                  <a:schemeClr val="tx1"/>
                </a:solidFill>
                <a:effectLst/>
                <a:latin typeface="+mn-lt"/>
                <a:ea typeface="+mn-ea"/>
                <a:cs typeface="+mn-cs"/>
              </a:rPr>
              <a:t>- Bespreek daarnaast ook hoe je hierover communiceert met de patiënt: welke woorden kies je bij het aanvragen? Bijv. ‘om zeker te zijn dat... ’, ‘om uit te sluiten dat’, ‘om na te gaan of...’, ‘ik verwacht het niet, maar...’? Past dat bij de testkarakteristieken en prior kans? Neem je ook contact op bij een negatieve uitslag? </a:t>
            </a:r>
            <a:r>
              <a:rPr lang="nl-NL" sz="1200" b="0" i="0" kern="1200" dirty="0" smtClean="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a:t>
            </a:fld>
            <a:endParaRPr lang="nl-NL" dirty="0"/>
          </a:p>
        </p:txBody>
      </p:sp>
    </p:spTree>
    <p:extLst>
      <p:ext uri="{BB962C8B-B14F-4D97-AF65-F5344CB8AC3E}">
        <p14:creationId xmlns:p14="http://schemas.microsoft.com/office/powerpoint/2010/main" val="1853866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de discussieleider:</a:t>
            </a:r>
            <a:r>
              <a:rPr lang="nl-NL" baseline="0" dirty="0" smtClean="0"/>
              <a:t> de cijfers uit dit voorbeeld kunnen gebruikt worden voor discussie over</a:t>
            </a:r>
          </a:p>
          <a:p>
            <a:pPr marL="171450" indent="-171450">
              <a:buFontTx/>
              <a:buChar char="-"/>
            </a:pPr>
            <a:r>
              <a:rPr lang="nl-NL" baseline="0" dirty="0" smtClean="0"/>
              <a:t>Wat vinden jullie van het aantal patiënten waarbij d-dimeer is getest (in 5 jaar): veel, weinig, naar verwachting? </a:t>
            </a:r>
          </a:p>
          <a:p>
            <a:pPr marL="171450" indent="-171450">
              <a:buFontTx/>
              <a:buChar char="-"/>
            </a:pPr>
            <a:r>
              <a:rPr lang="nl-NL" dirty="0" smtClean="0"/>
              <a:t>Verwacht je een man/vrouw verschil en zie je dat terug? </a:t>
            </a:r>
          </a:p>
          <a:p>
            <a:pPr marL="171450" indent="-171450">
              <a:buFontTx/>
              <a:buChar char="-"/>
            </a:pPr>
            <a:r>
              <a:rPr lang="nl-NL" dirty="0" smtClean="0"/>
              <a:t>Welke</a:t>
            </a:r>
            <a:r>
              <a:rPr lang="nl-NL" baseline="0" dirty="0" smtClean="0"/>
              <a:t> leeftijdsgroep verwacht je en zie je dat terug? Welke redenen kunnen er zijn om bij patiënten &lt; 18 toch te testen?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30</a:t>
            </a:fld>
            <a:endParaRPr lang="nl-NL"/>
          </a:p>
        </p:txBody>
      </p:sp>
    </p:spTree>
    <p:extLst>
      <p:ext uri="{BB962C8B-B14F-4D97-AF65-F5344CB8AC3E}">
        <p14:creationId xmlns:p14="http://schemas.microsoft.com/office/powerpoint/2010/main" val="3853732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a:t>
            </a:r>
            <a:r>
              <a:rPr lang="nl-NL" baseline="0" dirty="0" smtClean="0"/>
              <a:t> dit voorbeeld is de top 10 in aflopende volgorde van toegepaste ICPC gepresenteerd.</a:t>
            </a:r>
          </a:p>
          <a:p>
            <a:r>
              <a:rPr lang="nl-NL" baseline="0" dirty="0" smtClean="0"/>
              <a:t>Voor de discussieleider:</a:t>
            </a:r>
            <a:br>
              <a:rPr lang="nl-NL" baseline="0" dirty="0" smtClean="0"/>
            </a:br>
            <a:r>
              <a:rPr lang="nl-NL" baseline="0" dirty="0" smtClean="0"/>
              <a:t>* Welke ICPC codes zou je verwachten, zijn logisch? Zijn er verrassingen in de top 10? Wat zegt dat over zinvolle inzet d-dimeer? En wat zegt het over hoe je dat correct codeert (bij aanvraag en daarna </a:t>
            </a:r>
            <a:r>
              <a:rPr lang="nl-NL" baseline="0" dirty="0" err="1" smtClean="0"/>
              <a:t>afh.v</a:t>
            </a:r>
            <a:r>
              <a:rPr lang="nl-NL" baseline="0" dirty="0" smtClean="0"/>
              <a:t>. uitslag)? Haal bijvoorbeeld een casus aan en bespreek hoe jullie die zouden coderen. </a:t>
            </a:r>
          </a:p>
          <a:p>
            <a:r>
              <a:rPr lang="nl-NL" baseline="0" dirty="0" smtClean="0"/>
              <a:t>* Zijn hieruit aandachtspunten te destilleren (om later verbeterpunten en plannen te formuleren):  vat dat samen.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31</a:t>
            </a:fld>
            <a:endParaRPr lang="nl-NL"/>
          </a:p>
        </p:txBody>
      </p:sp>
    </p:spTree>
    <p:extLst>
      <p:ext uri="{BB962C8B-B14F-4D97-AF65-F5344CB8AC3E}">
        <p14:creationId xmlns:p14="http://schemas.microsoft.com/office/powerpoint/2010/main" val="2555762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333">
              <a:defRPr/>
            </a:pPr>
            <a:r>
              <a:rPr lang="nl-NL" dirty="0"/>
              <a:t>Vat als gespreksleider nu even samen wat het meest is opgevallen.</a:t>
            </a:r>
            <a:r>
              <a:rPr lang="nl-NL" baseline="0" dirty="0"/>
              <a:t> W</a:t>
            </a:r>
            <a:r>
              <a:rPr lang="nl-NL" dirty="0"/>
              <a:t>at het meeste discussie gaf</a:t>
            </a:r>
            <a:r>
              <a:rPr lang="nl-NL" dirty="0" smtClean="0"/>
              <a:t>. Welke aandachtspunten</a:t>
            </a:r>
            <a:r>
              <a:rPr lang="nl-NL" baseline="0" dirty="0" smtClean="0"/>
              <a:t> per test naar voren kwamen.</a:t>
            </a:r>
            <a:endParaRPr lang="nl-NL" dirty="0" smtClean="0"/>
          </a:p>
          <a:p>
            <a:pPr defTabSz="914333">
              <a:defRPr/>
            </a:pPr>
            <a:r>
              <a:rPr lang="nl-NL" dirty="0" smtClean="0"/>
              <a:t>Ga daarna bijvoorbeeld</a:t>
            </a:r>
            <a:r>
              <a:rPr lang="nl-NL" baseline="0" dirty="0" smtClean="0"/>
              <a:t> </a:t>
            </a:r>
            <a:r>
              <a:rPr lang="nl-NL" dirty="0" smtClean="0"/>
              <a:t>even</a:t>
            </a:r>
            <a:r>
              <a:rPr lang="nl-NL" baseline="0" dirty="0" smtClean="0"/>
              <a:t> in overleg </a:t>
            </a:r>
            <a:r>
              <a:rPr lang="nl-NL" baseline="0" dirty="0"/>
              <a:t>in tweetallen om de balans op te maken: Wat valt op? Wat spreekt aan? Wat noopt tot actie? </a:t>
            </a:r>
          </a:p>
          <a:p>
            <a:pPr defTabSz="914333">
              <a:defRPr/>
            </a:pPr>
            <a:r>
              <a:rPr lang="nl-NL" baseline="0" dirty="0"/>
              <a:t>Daarna verbeterdoelen </a:t>
            </a:r>
            <a:r>
              <a:rPr lang="nl-NL" baseline="0" dirty="0" smtClean="0"/>
              <a:t>opschrijven: SMART en daaraan ook actieplannen koppelen (bv met het format ‘verbeterplan’ uit de Spiegelaar werkwijze. </a:t>
            </a:r>
          </a:p>
          <a:p>
            <a:pPr defTabSz="914333">
              <a:defRPr/>
            </a:pPr>
            <a:r>
              <a:rPr lang="nl-NL" baseline="0" dirty="0" smtClean="0"/>
              <a:t>Plan ook in wanneer dit weer geagendeerd wordt (nameting), om elkaar scherp te houden. </a:t>
            </a:r>
            <a:endParaRPr lang="nl-NL" dirty="0"/>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32</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3201545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33</a:t>
            </a:fld>
            <a:endParaRPr lang="nl-NL"/>
          </a:p>
        </p:txBody>
      </p:sp>
    </p:spTree>
    <p:extLst>
      <p:ext uri="{BB962C8B-B14F-4D97-AF65-F5344CB8AC3E}">
        <p14:creationId xmlns:p14="http://schemas.microsoft.com/office/powerpoint/2010/main" val="2278852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212923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Annex 1 (laatste</a:t>
            </a:r>
            <a:r>
              <a:rPr lang="nl-NL" baseline="0" dirty="0"/>
              <a:t> dia) </a:t>
            </a:r>
            <a:r>
              <a:rPr lang="nl-NL" dirty="0"/>
              <a:t>bevat detail</a:t>
            </a:r>
            <a:r>
              <a:rPr lang="nl-NL" baseline="0" dirty="0"/>
              <a:t> uitleg over de geselecteerde gegevens.</a:t>
            </a:r>
            <a:endParaRPr lang="nl-NL" dirty="0"/>
          </a:p>
        </p:txBody>
      </p:sp>
      <p:sp>
        <p:nvSpPr>
          <p:cNvPr id="4" name="Tijdelijke aanduiding voor dianummer 3"/>
          <p:cNvSpPr>
            <a:spLocks noGrp="1"/>
          </p:cNvSpPr>
          <p:nvPr>
            <p:ph type="sldNum" sz="quarter" idx="10"/>
          </p:nvPr>
        </p:nvSpPr>
        <p:spPr/>
        <p:txBody>
          <a:bodyPr/>
          <a:lstStyle/>
          <a:p>
            <a:pPr defTabSz="882305"/>
            <a:fld id="{BE8A1BD9-1485-432A-A1B9-E1F7C6F58217}" type="slidenum">
              <a:rPr lang="nl-NL">
                <a:solidFill>
                  <a:prstClr val="black"/>
                </a:solidFill>
                <a:latin typeface="Calibri" panose="020F0502020204030204"/>
              </a:rPr>
              <a:pPr defTabSz="882305"/>
              <a:t>5</a:t>
            </a:fld>
            <a:endParaRPr lang="nl-NL">
              <a:solidFill>
                <a:prstClr val="black"/>
              </a:solidFill>
              <a:latin typeface="Calibri" panose="020F0502020204030204"/>
            </a:endParaRPr>
          </a:p>
        </p:txBody>
      </p:sp>
      <p:sp>
        <p:nvSpPr>
          <p:cNvPr id="5" name="Tijdelijke aanduiding voor datum 4"/>
          <p:cNvSpPr>
            <a:spLocks noGrp="1"/>
          </p:cNvSpPr>
          <p:nvPr>
            <p:ph type="dt" idx="11"/>
          </p:nvPr>
        </p:nvSpPr>
        <p:spPr/>
        <p:txBody>
          <a:bodyPr/>
          <a:lstStyle/>
          <a:p>
            <a:pPr defTabSz="882305"/>
            <a:r>
              <a:rPr lang="nl-NL">
                <a:solidFill>
                  <a:prstClr val="black"/>
                </a:solidFill>
                <a:latin typeface="Calibri" panose="020F0502020204030204"/>
              </a:rPr>
              <a:t>Oktober 2019</a:t>
            </a:r>
          </a:p>
        </p:txBody>
      </p:sp>
      <p:sp>
        <p:nvSpPr>
          <p:cNvPr id="6" name="Tijdelijke aanduiding voor voettekst 5"/>
          <p:cNvSpPr>
            <a:spLocks noGrp="1"/>
          </p:cNvSpPr>
          <p:nvPr>
            <p:ph type="ftr" sz="quarter" idx="12"/>
          </p:nvPr>
        </p:nvSpPr>
        <p:spPr/>
        <p:txBody>
          <a:bodyPr/>
          <a:lstStyle/>
          <a:p>
            <a:pPr defTabSz="882305"/>
            <a:r>
              <a:rPr lang="nl-NL">
                <a:solidFill>
                  <a:prstClr val="black"/>
                </a:solidFill>
                <a:latin typeface="Calibri" panose="020F0502020204030204"/>
              </a:rPr>
              <a:t>Pilot Spiegelaar   Bron: ANH VUmc database</a:t>
            </a:r>
          </a:p>
        </p:txBody>
      </p:sp>
      <p:sp>
        <p:nvSpPr>
          <p:cNvPr id="7" name="Tijdelijke aanduiding voor koptekst 6"/>
          <p:cNvSpPr>
            <a:spLocks noGrp="1"/>
          </p:cNvSpPr>
          <p:nvPr>
            <p:ph type="hdr" sz="quarter" idx="13"/>
          </p:nvPr>
        </p:nvSpPr>
        <p:spPr/>
        <p:txBody>
          <a:bodyPr/>
          <a:lstStyle/>
          <a:p>
            <a:pPr defTabSz="882305"/>
            <a:r>
              <a:rPr lang="nl-NL">
                <a:solidFill>
                  <a:prstClr val="black"/>
                </a:solidFill>
                <a:latin typeface="Calibri" panose="020F0502020204030204"/>
              </a:rPr>
              <a:t>FH spiegelinformatie FTO 08-10-2019</a:t>
            </a:r>
          </a:p>
        </p:txBody>
      </p:sp>
    </p:spTree>
    <p:extLst>
      <p:ext uri="{BB962C8B-B14F-4D97-AF65-F5344CB8AC3E}">
        <p14:creationId xmlns:p14="http://schemas.microsoft.com/office/powerpoint/2010/main" val="31394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a:t>
            </a:r>
            <a:r>
              <a:rPr lang="nl-NL" baseline="0" dirty="0" smtClean="0"/>
              <a:t> de groep elkaar </a:t>
            </a:r>
            <a:r>
              <a:rPr lang="nl-NL" baseline="0" dirty="0" err="1" smtClean="0"/>
              <a:t>cq</a:t>
            </a:r>
            <a:r>
              <a:rPr lang="nl-NL" baseline="0" dirty="0" smtClean="0"/>
              <a:t> kenmerken van elkaars praktijkpopulatie nog niet zo goed kent en er variatie is bijvoorbeeld in leeftijdsopbouw tussen de praktijken, presenteer dan ook algemene kenmerken zoals leeftijdsopbouw, en het % met cardiovasculaire aandoeningen en het % met diabetes. Dit kan helpen bij de interpretatie van de cijfers over toepassing van de cardiovasculaire testen.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3900295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a:t>
            </a:r>
            <a:r>
              <a:rPr lang="nl-NL" baseline="0" dirty="0" smtClean="0"/>
              <a:t> de discussieleider: gebruik deze als opwarmer &gt;&gt; is er variatie in antwoorden, waren jullie het eens? Laat ieder voor zich even bedenken wat hij/zij ook al weer geantwoord had, maar ga nog even niet in discussie: </a:t>
            </a:r>
            <a:r>
              <a:rPr lang="nl-NL" dirty="0" smtClean="0"/>
              <a:t>Gebruik de volgende dia om de</a:t>
            </a:r>
            <a:r>
              <a:rPr lang="nl-NL" baseline="0" dirty="0" smtClean="0"/>
              <a:t> begrippen sensitiviteit en specificiteit op te frissen. Is dat reden voor iedereen om zijn/haar antwoord te veranderen? Wat denkt men dat het goede antwoord is en waarom? Deze staat op de dia er na (TEST A). </a:t>
            </a:r>
          </a:p>
          <a:p>
            <a:r>
              <a:rPr lang="nl-NL" baseline="0" dirty="0" smtClean="0"/>
              <a:t>Dit is de basis voor de verdere discussie over de diagnostische inzet van de </a:t>
            </a:r>
            <a:r>
              <a:rPr lang="nl-NL" u="sng" baseline="0" dirty="0" smtClean="0"/>
              <a:t>sensitieve</a:t>
            </a:r>
            <a:r>
              <a:rPr lang="nl-NL" u="none" baseline="0" dirty="0" smtClean="0"/>
              <a:t> cardiovasculaire testen: wanneer bij wie inzetten en hoe communiceer je daarover?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3946929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Achtergrond</a:t>
            </a:r>
            <a:r>
              <a:rPr lang="nl-NL" baseline="0" dirty="0" smtClean="0"/>
              <a:t> informatie om op te frissen. </a:t>
            </a:r>
          </a:p>
          <a:p>
            <a:r>
              <a:rPr lang="nl-NL" baseline="0" dirty="0" smtClean="0"/>
              <a:t>Aanvullend: </a:t>
            </a:r>
          </a:p>
          <a:p>
            <a:r>
              <a:rPr lang="nl-NL" baseline="0" dirty="0" smtClean="0"/>
              <a:t>Testkarakteristieken sensitiviteit en specificiteit zijn afhankelijk van de prevalentie van de aandoening. Dus als je dezelfde test afneemt in algemene bevolking pakt dat anders uit dan in een hoog risico eerstelijnspopulatie. Idem als je het inzet in eerstelijnspopulatie versus voorgeselecteerde 2</a:t>
            </a:r>
            <a:r>
              <a:rPr lang="nl-NL" baseline="30000" dirty="0" smtClean="0"/>
              <a:t>e</a:t>
            </a:r>
            <a:r>
              <a:rPr lang="nl-NL" baseline="0" dirty="0" smtClean="0"/>
              <a:t> </a:t>
            </a:r>
            <a:r>
              <a:rPr lang="nl-NL" baseline="0" dirty="0" err="1" smtClean="0"/>
              <a:t>lijnspopulatie</a:t>
            </a:r>
            <a:r>
              <a:rPr lang="nl-NL" baseline="0" dirty="0" smtClean="0"/>
              <a:t>. </a:t>
            </a:r>
          </a:p>
          <a:p>
            <a:endParaRPr lang="nl-NL" baseline="0" dirty="0" smtClean="0"/>
          </a:p>
          <a:p>
            <a:r>
              <a:rPr lang="nl-NL" baseline="0" dirty="0" smtClean="0"/>
              <a:t>De vraag die hier speelt is zinvolle inzet van drie testen die sensitief zijn in de geïndiceerde eerstelijnspopulatie.  </a:t>
            </a:r>
          </a:p>
          <a:p>
            <a:r>
              <a:rPr lang="nl-NL" baseline="0" dirty="0" smtClean="0"/>
              <a:t>Vraag aan de deelnemers: Is deze informatie reden voor om je antwoord op de vorige vraag te veranderen? Wat denkt de groep dat het goede antwoord is en waarom? Het juiste antwoord staat op de volgende dia (TEST A). </a:t>
            </a:r>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3991751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Iedereen</a:t>
            </a:r>
            <a:r>
              <a:rPr lang="nl-NL" baseline="0" dirty="0" smtClean="0"/>
              <a:t> eens? Nog vragen? Behandel dat en ga dan pas verder.</a:t>
            </a:r>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3474807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746820" y="1340436"/>
            <a:ext cx="10776857" cy="980980"/>
          </a:xfrm>
        </p:spPr>
        <p:txBody>
          <a:bodyPr>
            <a:normAutofit fontScale="90000"/>
          </a:bodyPr>
          <a:lstStyle/>
          <a:p>
            <a:r>
              <a:rPr lang="nl-NL" dirty="0" smtClean="0"/>
              <a:t>Cardiovasculaire diagnostiek: inzet BNP, </a:t>
            </a:r>
            <a:r>
              <a:rPr lang="nl-NL" dirty="0" err="1" smtClean="0"/>
              <a:t>troponine</a:t>
            </a:r>
            <a:r>
              <a:rPr lang="nl-NL" dirty="0" smtClean="0"/>
              <a:t> en D-Dimeer </a:t>
            </a:r>
            <a:endParaRPr lang="nl-NL" dirty="0"/>
          </a:p>
        </p:txBody>
      </p:sp>
      <p:sp>
        <p:nvSpPr>
          <p:cNvPr id="3" name="Ondertitel 2">
            <a:extLst>
              <a:ext uri="{FF2B5EF4-FFF2-40B4-BE49-F238E27FC236}">
                <a16:creationId xmlns:a16="http://schemas.microsoft.com/office/drawing/2014/main" id="{829CBB0D-5C54-4D58-8000-D86D3E690B77}"/>
              </a:ext>
            </a:extLst>
          </p:cNvPr>
          <p:cNvSpPr>
            <a:spLocks noGrp="1"/>
          </p:cNvSpPr>
          <p:nvPr>
            <p:ph type="subTitle" idx="1"/>
          </p:nvPr>
        </p:nvSpPr>
        <p:spPr>
          <a:xfrm>
            <a:off x="746821" y="2341885"/>
            <a:ext cx="10776857" cy="653143"/>
          </a:xfrm>
        </p:spPr>
        <p:txBody>
          <a:bodyPr>
            <a:normAutofit fontScale="92500" lnSpcReduction="20000"/>
          </a:bodyPr>
          <a:lstStyle/>
          <a:p>
            <a:r>
              <a:rPr lang="nl-NL" sz="2000" dirty="0" smtClean="0"/>
              <a:t>Voormeting – eerste keer spiegelen</a:t>
            </a:r>
          </a:p>
          <a:p>
            <a:r>
              <a:rPr lang="nl-NL" sz="2000" dirty="0" smtClean="0"/>
              <a:t>Wijkgroep X</a:t>
            </a:r>
            <a:endParaRPr lang="nl-NL" sz="2000" dirty="0"/>
          </a:p>
        </p:txBody>
      </p:sp>
      <p:pic>
        <p:nvPicPr>
          <p:cNvPr id="10" name="Afbeelding 9"/>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596660" y="3996477"/>
            <a:ext cx="4874375" cy="1672724"/>
          </a:xfrm>
          <a:prstGeom prst="rect">
            <a:avLst/>
          </a:prstGeom>
        </p:spPr>
      </p:pic>
    </p:spTree>
    <p:extLst>
      <p:ext uri="{BB962C8B-B14F-4D97-AF65-F5344CB8AC3E}">
        <p14:creationId xmlns:p14="http://schemas.microsoft.com/office/powerpoint/2010/main" val="33034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597050"/>
            <a:ext cx="9765654" cy="646331"/>
          </a:xfrm>
        </p:spPr>
        <p:txBody>
          <a:bodyPr/>
          <a:lstStyle/>
          <a:p>
            <a:r>
              <a:rPr lang="it-IT" dirty="0" smtClean="0"/>
              <a:t>Negatief voorspellende waarde</a:t>
            </a:r>
            <a:endParaRPr lang="it-IT" dirty="0"/>
          </a:p>
        </p:txBody>
      </p:sp>
      <p:graphicFrame>
        <p:nvGraphicFramePr>
          <p:cNvPr id="4" name="Tabel 3"/>
          <p:cNvGraphicFramePr>
            <a:graphicFrameLocks noGrp="1"/>
          </p:cNvGraphicFramePr>
          <p:nvPr>
            <p:extLst>
              <p:ext uri="{D42A27DB-BD31-4B8C-83A1-F6EECF244321}">
                <p14:modId xmlns:p14="http://schemas.microsoft.com/office/powerpoint/2010/main" val="892615042"/>
              </p:ext>
            </p:extLst>
          </p:nvPr>
        </p:nvGraphicFramePr>
        <p:xfrm>
          <a:off x="711200" y="3828704"/>
          <a:ext cx="8695874" cy="2266557"/>
        </p:xfrm>
        <a:graphic>
          <a:graphicData uri="http://schemas.openxmlformats.org/drawingml/2006/table">
            <a:tbl>
              <a:tblPr firstRow="1" firstCol="1" bandRow="1">
                <a:tableStyleId>{5C22544A-7EE6-4342-B048-85BDC9FD1C3A}</a:tableStyleId>
              </a:tblPr>
              <a:tblGrid>
                <a:gridCol w="2581331">
                  <a:extLst>
                    <a:ext uri="{9D8B030D-6E8A-4147-A177-3AD203B41FA5}">
                      <a16:colId xmlns:a16="http://schemas.microsoft.com/office/drawing/2014/main" val="1164970218"/>
                    </a:ext>
                  </a:extLst>
                </a:gridCol>
                <a:gridCol w="2218331">
                  <a:extLst>
                    <a:ext uri="{9D8B030D-6E8A-4147-A177-3AD203B41FA5}">
                      <a16:colId xmlns:a16="http://schemas.microsoft.com/office/drawing/2014/main" val="1855440838"/>
                    </a:ext>
                  </a:extLst>
                </a:gridCol>
                <a:gridCol w="1948106">
                  <a:extLst>
                    <a:ext uri="{9D8B030D-6E8A-4147-A177-3AD203B41FA5}">
                      <a16:colId xmlns:a16="http://schemas.microsoft.com/office/drawing/2014/main" val="2959130174"/>
                    </a:ext>
                  </a:extLst>
                </a:gridCol>
                <a:gridCol w="1948106">
                  <a:extLst>
                    <a:ext uri="{9D8B030D-6E8A-4147-A177-3AD203B41FA5}">
                      <a16:colId xmlns:a16="http://schemas.microsoft.com/office/drawing/2014/main" val="2247370168"/>
                    </a:ext>
                  </a:extLst>
                </a:gridCol>
              </a:tblGrid>
              <a:tr h="864477">
                <a:tc>
                  <a:txBody>
                    <a:bodyPr/>
                    <a:lstStyle/>
                    <a:p>
                      <a:pPr>
                        <a:lnSpc>
                          <a:spcPct val="115000"/>
                        </a:lnSpc>
                        <a:spcAft>
                          <a:spcPts val="0"/>
                        </a:spcAft>
                      </a:pPr>
                      <a:r>
                        <a:rPr lang="nl-NL" sz="2000" dirty="0">
                          <a:effectLst/>
                          <a:latin typeface="+mn-lt"/>
                        </a:rPr>
                        <a:t> </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ea typeface="+mn-ea"/>
                          <a:cs typeface="+mn-cs"/>
                        </a:rPr>
                        <a:t>Test</a:t>
                      </a:r>
                      <a:r>
                        <a:rPr lang="nl-NL" sz="2000" baseline="0" dirty="0" smtClean="0">
                          <a:effectLst/>
                          <a:latin typeface="+mn-lt"/>
                          <a:ea typeface="+mn-ea"/>
                          <a:cs typeface="+mn-cs"/>
                        </a:rPr>
                        <a:t> A</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latin typeface="+mn-lt"/>
                          <a:ea typeface="+mn-ea"/>
                          <a:cs typeface="+mn-cs"/>
                        </a:rPr>
                        <a:t>Test</a:t>
                      </a:r>
                      <a:r>
                        <a:rPr lang="nl-NL" sz="2000" baseline="0" dirty="0" smtClean="0">
                          <a:effectLst/>
                          <a:latin typeface="+mn-lt"/>
                          <a:ea typeface="+mn-ea"/>
                          <a:cs typeface="+mn-cs"/>
                        </a:rPr>
                        <a:t> B</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Weet ik niet</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latin typeface="+mn-lt"/>
                        </a:rPr>
                        <a:t>aantal </a:t>
                      </a:r>
                    </a:p>
                    <a:p>
                      <a:pPr>
                        <a:lnSpc>
                          <a:spcPct val="115000"/>
                        </a:lnSpc>
                        <a:spcAft>
                          <a:spcPts val="0"/>
                        </a:spcAft>
                      </a:pPr>
                      <a:r>
                        <a:rPr lang="nl-NL" sz="2000" dirty="0">
                          <a:effectLst/>
                          <a:latin typeface="+mn-lt"/>
                        </a:rPr>
                        <a:t>respondenten</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endParaRPr lang="nl-NL" dirty="0"/>
                    </a:p>
                  </a:txBody>
                  <a:tcPr marL="68580" marR="68580" marT="0" marB="0" anchor="ctr">
                    <a:solidFill>
                      <a:srgbClr val="CED9E5"/>
                    </a:solidFill>
                  </a:tcPr>
                </a:tc>
                <a:tc>
                  <a:txBody>
                    <a:bodyPr/>
                    <a:lstStyle/>
                    <a:p>
                      <a:pPr algn="ctr"/>
                      <a:endParaRPr lang="nl-NL" dirty="0"/>
                    </a:p>
                  </a:txBody>
                  <a:tcPr marL="68580" marR="68580" marT="0" marB="0" anchor="ctr">
                    <a:solidFill>
                      <a:srgbClr val="CED9E5"/>
                    </a:solidFill>
                  </a:tcPr>
                </a:tc>
                <a:tc>
                  <a:txBody>
                    <a:bodyPr/>
                    <a:lstStyle/>
                    <a:p>
                      <a:pPr algn="ctr"/>
                      <a:endParaRPr lang="nl-NL" dirty="0"/>
                    </a:p>
                  </a:txBody>
                  <a:tcPr marL="68580" marR="68580" marT="0" marB="0" anchor="ctr">
                    <a:solidFill>
                      <a:srgbClr val="CED9E5"/>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latin typeface="+mn-lt"/>
                        </a:rPr>
                        <a:t> </a:t>
                      </a:r>
                    </a:p>
                    <a:p>
                      <a:pPr>
                        <a:lnSpc>
                          <a:spcPct val="115000"/>
                        </a:lnSpc>
                        <a:spcAft>
                          <a:spcPts val="0"/>
                        </a:spcAft>
                      </a:pPr>
                      <a:r>
                        <a:rPr lang="nl-NL" sz="2000" dirty="0">
                          <a:effectLst/>
                          <a:latin typeface="+mn-lt"/>
                        </a:rPr>
                        <a:t>percentage</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r>
                        <a:rPr lang="nl-NL" dirty="0" smtClean="0"/>
                        <a:t>%</a:t>
                      </a:r>
                      <a:endParaRPr lang="nl-NL" dirty="0"/>
                    </a:p>
                  </a:txBody>
                  <a:tcPr marL="68580" marR="68580" marT="0" marB="0" anchor="ctr">
                    <a:solidFill>
                      <a:srgbClr val="CED9E5"/>
                    </a:solidFill>
                  </a:tcPr>
                </a:tc>
                <a:tc>
                  <a:txBody>
                    <a:bodyPr/>
                    <a:lstStyle/>
                    <a:p>
                      <a:pPr algn="ctr"/>
                      <a:r>
                        <a:rPr lang="nl-NL" dirty="0" smtClean="0"/>
                        <a:t>%</a:t>
                      </a:r>
                      <a:endParaRPr lang="nl-NL" dirty="0"/>
                    </a:p>
                  </a:txBody>
                  <a:tcPr marL="68580" marR="68580" marT="0" marB="0" anchor="ctr">
                    <a:solidFill>
                      <a:srgbClr val="CED9E5"/>
                    </a:solidFill>
                  </a:tcPr>
                </a:tc>
                <a:tc>
                  <a:txBody>
                    <a:bodyPr/>
                    <a:lstStyle/>
                    <a:p>
                      <a:pPr algn="ctr"/>
                      <a:r>
                        <a:rPr lang="nl-NL" dirty="0" smtClean="0"/>
                        <a:t>%</a:t>
                      </a:r>
                      <a:endParaRPr lang="nl-NL" dirty="0"/>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188888" y="1243381"/>
            <a:ext cx="11476138"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r>
              <a:rPr lang="en-US" sz="2000" dirty="0" err="1">
                <a:latin typeface="Arial" panose="020B0604020202020204" pitchFamily="34" charset="0"/>
                <a:cs typeface="Arial" panose="020B0604020202020204" pitchFamily="34" charset="0"/>
              </a:rPr>
              <a:t>Stel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patiënt</a:t>
            </a:r>
            <a:r>
              <a:rPr lang="en-US" sz="2000" dirty="0">
                <a:latin typeface="Arial" panose="020B0604020202020204" pitchFamily="34" charset="0"/>
                <a:cs typeface="Arial" panose="020B0604020202020204" pitchFamily="34" charset="0"/>
              </a:rPr>
              <a:t> op </a:t>
            </a:r>
            <a:r>
              <a:rPr lang="en-US" sz="2000" dirty="0" err="1">
                <a:latin typeface="Arial" panose="020B0604020202020204" pitchFamily="34" charset="0"/>
                <a:cs typeface="Arial" panose="020B0604020202020204" pitchFamily="34" charset="0"/>
              </a:rPr>
              <a:t>uw</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spreekuur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komt</a:t>
            </a:r>
            <a:r>
              <a:rPr lang="en-US" sz="2000" dirty="0">
                <a:latin typeface="Arial" panose="020B0604020202020204" pitchFamily="34" charset="0"/>
                <a:cs typeface="Arial" panose="020B0604020202020204" pitchFamily="34" charset="0"/>
              </a:rPr>
              <a:t> met </a:t>
            </a:r>
            <a:r>
              <a:rPr lang="en-US" sz="2000" dirty="0" err="1">
                <a:latin typeface="Arial" panose="020B0604020202020204" pitchFamily="34" charset="0"/>
                <a:cs typeface="Arial" panose="020B0604020202020204" pitchFamily="34" charset="0"/>
              </a:rPr>
              <a:t>pijn</a:t>
            </a:r>
            <a:r>
              <a:rPr lang="en-US" sz="2000" dirty="0">
                <a:latin typeface="Arial" panose="020B0604020202020204" pitchFamily="34" charset="0"/>
                <a:cs typeface="Arial" panose="020B0604020202020204" pitchFamily="34" charset="0"/>
              </a:rPr>
              <a:t> op de </a:t>
            </a:r>
            <a:r>
              <a:rPr lang="en-US" sz="2000" dirty="0" err="1">
                <a:latin typeface="Arial" panose="020B0604020202020204" pitchFamily="34" charset="0"/>
                <a:cs typeface="Arial" panose="020B0604020202020204" pitchFamily="34" charset="0"/>
              </a:rPr>
              <a:t>borst</a:t>
            </a:r>
            <a:r>
              <a:rPr lang="en-US" sz="2000" dirty="0">
                <a:latin typeface="Arial" panose="020B0604020202020204" pitchFamily="34" charset="0"/>
                <a:cs typeface="Arial" panose="020B0604020202020204" pitchFamily="34" charset="0"/>
              </a:rPr>
              <a:t>. U </a:t>
            </a:r>
            <a:r>
              <a:rPr lang="en-US" sz="2000" dirty="0" err="1">
                <a:latin typeface="Arial" panose="020B0604020202020204" pitchFamily="34" charset="0"/>
                <a:cs typeface="Arial" panose="020B0604020202020204" pitchFamily="34" charset="0"/>
              </a:rPr>
              <a:t>vindt</a:t>
            </a:r>
            <a:r>
              <a:rPr lang="en-US" sz="2000" dirty="0">
                <a:latin typeface="Arial" panose="020B0604020202020204" pitchFamily="34" charset="0"/>
                <a:cs typeface="Arial" panose="020B0604020202020204" pitchFamily="34" charset="0"/>
              </a:rPr>
              <a:t> het </a:t>
            </a:r>
            <a:r>
              <a:rPr lang="en-US" sz="2000" dirty="0" err="1">
                <a:latin typeface="Arial" panose="020B0604020202020204" pitchFamily="34" charset="0"/>
                <a:cs typeface="Arial" panose="020B0604020202020204" pitchFamily="34" charset="0"/>
              </a:rPr>
              <a:t>onwaarschijnlijk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hij</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ziekte</a:t>
            </a:r>
            <a:r>
              <a:rPr lang="en-US" sz="2000" dirty="0">
                <a:latin typeface="Arial" panose="020B0604020202020204" pitchFamily="34" charset="0"/>
                <a:cs typeface="Arial" panose="020B0604020202020204" pitchFamily="34" charset="0"/>
              </a:rPr>
              <a:t> X </a:t>
            </a:r>
            <a:r>
              <a:rPr lang="en-US" sz="2000" dirty="0" err="1">
                <a:latin typeface="Arial" panose="020B0604020202020204" pitchFamily="34" charset="0"/>
                <a:cs typeface="Arial" panose="020B0604020202020204" pitchFamily="34" charset="0"/>
              </a:rPr>
              <a:t>heeft</a:t>
            </a:r>
            <a:r>
              <a:rPr lang="en-US" sz="2000" dirty="0">
                <a:latin typeface="Arial" panose="020B0604020202020204" pitchFamily="34" charset="0"/>
                <a:cs typeface="Arial" panose="020B0604020202020204" pitchFamily="34" charset="0"/>
              </a:rPr>
              <a:t>. Maar u bent </a:t>
            </a:r>
            <a:r>
              <a:rPr lang="en-US" sz="2000" dirty="0" err="1">
                <a:latin typeface="Arial" panose="020B0604020202020204" pitchFamily="34" charset="0"/>
                <a:cs typeface="Arial" panose="020B0604020202020204" pitchFamily="34" charset="0"/>
              </a:rPr>
              <a:t>toch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beetje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onzeker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Daarom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besluit</a:t>
            </a:r>
            <a:r>
              <a:rPr lang="en-US" sz="2000" dirty="0">
                <a:latin typeface="Arial" panose="020B0604020202020204" pitchFamily="34" charset="0"/>
                <a:cs typeface="Arial" panose="020B0604020202020204" pitchFamily="34" charset="0"/>
              </a:rPr>
              <a:t> u </a:t>
            </a:r>
            <a:r>
              <a:rPr lang="en-US" sz="2000" dirty="0" err="1">
                <a:latin typeface="Arial" panose="020B0604020202020204" pitchFamily="34" charset="0"/>
                <a:cs typeface="Arial" panose="020B0604020202020204" pitchFamily="34" charset="0"/>
              </a:rPr>
              <a:t>een</a:t>
            </a:r>
            <a:r>
              <a:rPr lang="en-US" sz="2000" dirty="0">
                <a:latin typeface="Arial" panose="020B0604020202020204" pitchFamily="34" charset="0"/>
                <a:cs typeface="Arial" panose="020B0604020202020204" pitchFamily="34" charset="0"/>
              </a:rPr>
              <a:t> test </a:t>
            </a:r>
            <a:r>
              <a:rPr lang="en-US" sz="2000" dirty="0" err="1">
                <a:latin typeface="Arial" panose="020B0604020202020204" pitchFamily="34" charset="0"/>
                <a:cs typeface="Arial" panose="020B0604020202020204" pitchFamily="34" charset="0"/>
              </a:rPr>
              <a:t>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doen</a:t>
            </a:r>
            <a:r>
              <a:rPr lang="en-US" sz="2000" dirty="0">
                <a:latin typeface="Arial" panose="020B0604020202020204" pitchFamily="34" charset="0"/>
                <a:cs typeface="Arial" panose="020B0604020202020204" pitchFamily="34" charset="0"/>
              </a:rPr>
              <a:t>. U wilt </a:t>
            </a:r>
            <a:r>
              <a:rPr lang="en-US" sz="2000" dirty="0" err="1">
                <a:latin typeface="Arial" panose="020B0604020202020204" pitchFamily="34" charset="0"/>
                <a:cs typeface="Arial" panose="020B0604020202020204" pitchFamily="34" charset="0"/>
              </a:rPr>
              <a:t>ziekte</a:t>
            </a:r>
            <a:r>
              <a:rPr lang="en-US" sz="2000" dirty="0">
                <a:latin typeface="Arial" panose="020B0604020202020204" pitchFamily="34" charset="0"/>
                <a:cs typeface="Arial" panose="020B0604020202020204" pitchFamily="34" charset="0"/>
              </a:rPr>
              <a:t> X </a:t>
            </a:r>
            <a:r>
              <a:rPr lang="en-US" sz="2000" dirty="0" err="1">
                <a:latin typeface="Arial" panose="020B0604020202020204" pitchFamily="34" charset="0"/>
                <a:cs typeface="Arial" panose="020B0604020202020204" pitchFamily="34" charset="0"/>
              </a:rPr>
              <a:t>uitsluiten</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-Test A is </a:t>
            </a:r>
            <a:r>
              <a:rPr lang="en-US" sz="2000" dirty="0" err="1">
                <a:latin typeface="Arial" panose="020B0604020202020204" pitchFamily="34" charset="0"/>
                <a:cs typeface="Arial" panose="020B0604020202020204" pitchFamily="34" charset="0"/>
              </a:rPr>
              <a:t>sensitief</a:t>
            </a:r>
            <a:r>
              <a:rPr lang="en-US" sz="2000" dirty="0">
                <a:latin typeface="Arial" panose="020B0604020202020204" pitchFamily="34" charset="0"/>
                <a:cs typeface="Arial" panose="020B0604020202020204" pitchFamily="34" charset="0"/>
              </a:rPr>
              <a:t>, maar </a:t>
            </a:r>
            <a:r>
              <a:rPr lang="en-US" sz="2000" dirty="0" err="1">
                <a:latin typeface="Arial" panose="020B0604020202020204" pitchFamily="34" charset="0"/>
                <a:cs typeface="Arial" panose="020B0604020202020204" pitchFamily="34" charset="0"/>
              </a:rPr>
              <a:t>niet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specifiek</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-Test B is </a:t>
            </a:r>
            <a:r>
              <a:rPr lang="en-US" sz="2000" dirty="0" err="1">
                <a:latin typeface="Arial" panose="020B0604020202020204" pitchFamily="34" charset="0"/>
                <a:cs typeface="Arial" panose="020B0604020202020204" pitchFamily="34" charset="0"/>
              </a:rPr>
              <a:t>specifiek</a:t>
            </a:r>
            <a:r>
              <a:rPr lang="en-US" sz="2000" dirty="0">
                <a:latin typeface="Arial" panose="020B0604020202020204" pitchFamily="34" charset="0"/>
                <a:cs typeface="Arial" panose="020B0604020202020204" pitchFamily="34" charset="0"/>
              </a:rPr>
              <a:t>, maar </a:t>
            </a:r>
            <a:r>
              <a:rPr lang="en-US" sz="2000" dirty="0" err="1">
                <a:latin typeface="Arial" panose="020B0604020202020204" pitchFamily="34" charset="0"/>
                <a:cs typeface="Arial" panose="020B0604020202020204" pitchFamily="34" charset="0"/>
              </a:rPr>
              <a:t>niet</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sensitief</a:t>
            </a:r>
            <a:endParaRPr lang="en-US" sz="2000" dirty="0" smtClean="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a:p>
            <a:pPr lvl="1"/>
            <a:endParaRPr lang="en-US" i="1" dirty="0" smtClean="0">
              <a:latin typeface="Arial" panose="020B0604020202020204" pitchFamily="34" charset="0"/>
              <a:cs typeface="Arial" panose="020B0604020202020204" pitchFamily="34" charset="0"/>
            </a:endParaRPr>
          </a:p>
          <a:p>
            <a:pPr lvl="1"/>
            <a:r>
              <a:rPr lang="en-US" sz="2400" b="1" dirty="0" smtClean="0">
                <a:latin typeface="Arial" panose="020B0604020202020204" pitchFamily="34" charset="0"/>
                <a:cs typeface="Arial" panose="020B0604020202020204" pitchFamily="34" charset="0"/>
              </a:rPr>
              <a:t>b. </a:t>
            </a:r>
            <a:r>
              <a:rPr lang="en-US" sz="2400" b="1" dirty="0" err="1" smtClean="0">
                <a:latin typeface="Arial" panose="020B0604020202020204" pitchFamily="34" charset="0"/>
                <a:cs typeface="Arial" panose="020B0604020202020204" pitchFamily="34" charset="0"/>
              </a:rPr>
              <a:t>Welke</a:t>
            </a:r>
            <a:r>
              <a:rPr lang="en-US" sz="2400" b="1" dirty="0" smtClean="0">
                <a:latin typeface="Arial" panose="020B0604020202020204" pitchFamily="34" charset="0"/>
                <a:cs typeface="Arial" panose="020B0604020202020204" pitchFamily="34" charset="0"/>
              </a:rPr>
              <a:t> test </a:t>
            </a:r>
            <a:r>
              <a:rPr lang="en-US" sz="2400" b="1" dirty="0" err="1" smtClean="0">
                <a:latin typeface="Arial" panose="020B0604020202020204" pitchFamily="34" charset="0"/>
                <a:cs typeface="Arial" panose="020B0604020202020204" pitchFamily="34" charset="0"/>
              </a:rPr>
              <a:t>heeft</a:t>
            </a:r>
            <a:r>
              <a:rPr lang="en-US" sz="2400" b="1" dirty="0" smtClean="0">
                <a:latin typeface="Arial" panose="020B0604020202020204" pitchFamily="34" charset="0"/>
                <a:cs typeface="Arial" panose="020B0604020202020204" pitchFamily="34" charset="0"/>
              </a:rPr>
              <a:t> de </a:t>
            </a:r>
            <a:r>
              <a:rPr lang="en-US" sz="2400" b="1" dirty="0" err="1" smtClean="0">
                <a:latin typeface="Arial" panose="020B0604020202020204" pitchFamily="34" charset="0"/>
                <a:cs typeface="Arial" panose="020B0604020202020204" pitchFamily="34" charset="0"/>
              </a:rPr>
              <a:t>grootste</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negatief</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voorspellende</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waarde</a:t>
            </a:r>
            <a:r>
              <a:rPr lang="en-US" sz="2400" b="1" dirty="0" smtClean="0">
                <a:latin typeface="Arial" panose="020B0604020202020204" pitchFamily="34" charset="0"/>
                <a:cs typeface="Arial" panose="020B0604020202020204" pitchFamily="34" charset="0"/>
              </a:rPr>
              <a:t>? </a:t>
            </a:r>
            <a:endParaRPr kumimoji="0" lang="nl-NL" altLang="nl-NL" sz="24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4550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 conventional 2 x 2 table representing the relationships between test results and sensitivity, specificity, and positive and negative predictive val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851" y="931811"/>
            <a:ext cx="9372497" cy="5513234"/>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8244348" y="3849329"/>
            <a:ext cx="2005781" cy="10618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4005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611799"/>
            <a:ext cx="9765654" cy="646331"/>
          </a:xfrm>
        </p:spPr>
        <p:txBody>
          <a:bodyPr/>
          <a:lstStyle/>
          <a:p>
            <a:r>
              <a:rPr lang="it-IT" dirty="0" smtClean="0"/>
              <a:t>Negatief voorspellende waarde</a:t>
            </a:r>
            <a:endParaRPr lang="it-IT" dirty="0"/>
          </a:p>
        </p:txBody>
      </p:sp>
      <p:graphicFrame>
        <p:nvGraphicFramePr>
          <p:cNvPr id="4" name="Tabel 3"/>
          <p:cNvGraphicFramePr>
            <a:graphicFrameLocks noGrp="1"/>
          </p:cNvGraphicFramePr>
          <p:nvPr>
            <p:extLst>
              <p:ext uri="{D42A27DB-BD31-4B8C-83A1-F6EECF244321}">
                <p14:modId xmlns:p14="http://schemas.microsoft.com/office/powerpoint/2010/main" val="3410916078"/>
              </p:ext>
            </p:extLst>
          </p:nvPr>
        </p:nvGraphicFramePr>
        <p:xfrm>
          <a:off x="711200" y="3982462"/>
          <a:ext cx="8695874" cy="2266557"/>
        </p:xfrm>
        <a:graphic>
          <a:graphicData uri="http://schemas.openxmlformats.org/drawingml/2006/table">
            <a:tbl>
              <a:tblPr firstRow="1" firstCol="1" bandRow="1">
                <a:tableStyleId>{5C22544A-7EE6-4342-B048-85BDC9FD1C3A}</a:tableStyleId>
              </a:tblPr>
              <a:tblGrid>
                <a:gridCol w="2581331">
                  <a:extLst>
                    <a:ext uri="{9D8B030D-6E8A-4147-A177-3AD203B41FA5}">
                      <a16:colId xmlns:a16="http://schemas.microsoft.com/office/drawing/2014/main" val="1164970218"/>
                    </a:ext>
                  </a:extLst>
                </a:gridCol>
                <a:gridCol w="2218331">
                  <a:extLst>
                    <a:ext uri="{9D8B030D-6E8A-4147-A177-3AD203B41FA5}">
                      <a16:colId xmlns:a16="http://schemas.microsoft.com/office/drawing/2014/main" val="1855440838"/>
                    </a:ext>
                  </a:extLst>
                </a:gridCol>
                <a:gridCol w="1948106">
                  <a:extLst>
                    <a:ext uri="{9D8B030D-6E8A-4147-A177-3AD203B41FA5}">
                      <a16:colId xmlns:a16="http://schemas.microsoft.com/office/drawing/2014/main" val="2959130174"/>
                    </a:ext>
                  </a:extLst>
                </a:gridCol>
                <a:gridCol w="1948106">
                  <a:extLst>
                    <a:ext uri="{9D8B030D-6E8A-4147-A177-3AD203B41FA5}">
                      <a16:colId xmlns:a16="http://schemas.microsoft.com/office/drawing/2014/main" val="2247370168"/>
                    </a:ext>
                  </a:extLst>
                </a:gridCol>
              </a:tblGrid>
              <a:tr h="864477">
                <a:tc>
                  <a:txBody>
                    <a:bodyPr/>
                    <a:lstStyle/>
                    <a:p>
                      <a:pPr>
                        <a:lnSpc>
                          <a:spcPct val="115000"/>
                        </a:lnSpc>
                        <a:spcAft>
                          <a:spcPts val="0"/>
                        </a:spcAft>
                      </a:pPr>
                      <a:r>
                        <a:rPr lang="nl-NL" sz="2000" dirty="0">
                          <a:effectLst/>
                          <a:latin typeface="+mn-lt"/>
                        </a:rPr>
                        <a:t> </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ea typeface="+mn-ea"/>
                          <a:cs typeface="+mn-cs"/>
                        </a:rPr>
                        <a:t>Test</a:t>
                      </a:r>
                      <a:r>
                        <a:rPr lang="nl-NL" sz="2000" baseline="0" dirty="0" smtClean="0">
                          <a:effectLst/>
                          <a:latin typeface="+mn-lt"/>
                          <a:ea typeface="+mn-ea"/>
                          <a:cs typeface="+mn-cs"/>
                        </a:rPr>
                        <a:t> A</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latin typeface="+mn-lt"/>
                          <a:ea typeface="+mn-ea"/>
                          <a:cs typeface="+mn-cs"/>
                        </a:rPr>
                        <a:t>Test</a:t>
                      </a:r>
                      <a:r>
                        <a:rPr lang="nl-NL" sz="2000" baseline="0" dirty="0" smtClean="0">
                          <a:effectLst/>
                          <a:latin typeface="+mn-lt"/>
                          <a:ea typeface="+mn-ea"/>
                          <a:cs typeface="+mn-cs"/>
                        </a:rPr>
                        <a:t> B</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Weet ik niet</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latin typeface="+mn-lt"/>
                        </a:rPr>
                        <a:t>aantal </a:t>
                      </a:r>
                    </a:p>
                    <a:p>
                      <a:pPr>
                        <a:lnSpc>
                          <a:spcPct val="115000"/>
                        </a:lnSpc>
                        <a:spcAft>
                          <a:spcPts val="0"/>
                        </a:spcAft>
                      </a:pPr>
                      <a:r>
                        <a:rPr lang="nl-NL" sz="2000" dirty="0">
                          <a:effectLst/>
                          <a:latin typeface="+mn-lt"/>
                        </a:rPr>
                        <a:t>respondenten</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endParaRPr lang="nl-NL" dirty="0"/>
                    </a:p>
                  </a:txBody>
                  <a:tcPr marL="68580" marR="68580" marT="0" marB="0" anchor="ctr">
                    <a:solidFill>
                      <a:srgbClr val="CED9E5"/>
                    </a:solidFill>
                  </a:tcPr>
                </a:tc>
                <a:tc>
                  <a:txBody>
                    <a:bodyPr/>
                    <a:lstStyle/>
                    <a:p>
                      <a:pPr algn="ctr"/>
                      <a:endParaRPr lang="nl-NL" dirty="0"/>
                    </a:p>
                  </a:txBody>
                  <a:tcPr marL="68580" marR="68580" marT="0" marB="0" anchor="ctr">
                    <a:solidFill>
                      <a:srgbClr val="6AB650"/>
                    </a:solidFill>
                  </a:tcPr>
                </a:tc>
                <a:tc>
                  <a:txBody>
                    <a:bodyPr/>
                    <a:lstStyle/>
                    <a:p>
                      <a:pPr algn="ctr"/>
                      <a:endParaRPr lang="nl-NL" dirty="0"/>
                    </a:p>
                  </a:txBody>
                  <a:tcPr marL="68580" marR="68580" marT="0" marB="0" anchor="ctr">
                    <a:solidFill>
                      <a:srgbClr val="CED9E5"/>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latin typeface="+mn-lt"/>
                        </a:rPr>
                        <a:t> </a:t>
                      </a:r>
                    </a:p>
                    <a:p>
                      <a:pPr>
                        <a:lnSpc>
                          <a:spcPct val="115000"/>
                        </a:lnSpc>
                        <a:spcAft>
                          <a:spcPts val="0"/>
                        </a:spcAft>
                      </a:pPr>
                      <a:r>
                        <a:rPr lang="nl-NL" sz="2000" dirty="0">
                          <a:effectLst/>
                          <a:latin typeface="+mn-lt"/>
                        </a:rPr>
                        <a:t>percentage</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r>
                        <a:rPr lang="nl-NL" dirty="0" smtClean="0"/>
                        <a:t>%</a:t>
                      </a:r>
                      <a:endParaRPr lang="nl-NL" dirty="0"/>
                    </a:p>
                  </a:txBody>
                  <a:tcPr marL="68580" marR="68580" marT="0" marB="0" anchor="ctr">
                    <a:solidFill>
                      <a:srgbClr val="CED9E5"/>
                    </a:solidFill>
                  </a:tcPr>
                </a:tc>
                <a:tc>
                  <a:txBody>
                    <a:bodyPr/>
                    <a:lstStyle/>
                    <a:p>
                      <a:pPr algn="ctr"/>
                      <a:r>
                        <a:rPr lang="nl-NL" dirty="0" smtClean="0"/>
                        <a:t>%</a:t>
                      </a:r>
                      <a:endParaRPr lang="nl-NL" dirty="0"/>
                    </a:p>
                  </a:txBody>
                  <a:tcPr marL="68580" marR="68580" marT="0" marB="0" anchor="ctr">
                    <a:solidFill>
                      <a:srgbClr val="6AB650"/>
                    </a:solidFill>
                  </a:tcPr>
                </a:tc>
                <a:tc>
                  <a:txBody>
                    <a:bodyPr/>
                    <a:lstStyle/>
                    <a:p>
                      <a:pPr algn="ctr"/>
                      <a:r>
                        <a:rPr lang="nl-NL" dirty="0" smtClean="0"/>
                        <a:t>%</a:t>
                      </a:r>
                      <a:endParaRPr lang="nl-NL" dirty="0"/>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159392" y="1397139"/>
            <a:ext cx="11476138"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r>
              <a:rPr lang="en-US" sz="2000" dirty="0" err="1">
                <a:latin typeface="Arial" panose="020B0604020202020204" pitchFamily="34" charset="0"/>
                <a:cs typeface="Arial" panose="020B0604020202020204" pitchFamily="34" charset="0"/>
              </a:rPr>
              <a:t>Stel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patiënt</a:t>
            </a:r>
            <a:r>
              <a:rPr lang="en-US" sz="2000" dirty="0">
                <a:latin typeface="Arial" panose="020B0604020202020204" pitchFamily="34" charset="0"/>
                <a:cs typeface="Arial" panose="020B0604020202020204" pitchFamily="34" charset="0"/>
              </a:rPr>
              <a:t> op </a:t>
            </a:r>
            <a:r>
              <a:rPr lang="en-US" sz="2000" dirty="0" err="1">
                <a:latin typeface="Arial" panose="020B0604020202020204" pitchFamily="34" charset="0"/>
                <a:cs typeface="Arial" panose="020B0604020202020204" pitchFamily="34" charset="0"/>
              </a:rPr>
              <a:t>uw</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spreekuur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komt</a:t>
            </a:r>
            <a:r>
              <a:rPr lang="en-US" sz="2000" dirty="0">
                <a:latin typeface="Arial" panose="020B0604020202020204" pitchFamily="34" charset="0"/>
                <a:cs typeface="Arial" panose="020B0604020202020204" pitchFamily="34" charset="0"/>
              </a:rPr>
              <a:t> met </a:t>
            </a:r>
            <a:r>
              <a:rPr lang="en-US" sz="2000" dirty="0" err="1">
                <a:latin typeface="Arial" panose="020B0604020202020204" pitchFamily="34" charset="0"/>
                <a:cs typeface="Arial" panose="020B0604020202020204" pitchFamily="34" charset="0"/>
              </a:rPr>
              <a:t>pijn</a:t>
            </a:r>
            <a:r>
              <a:rPr lang="en-US" sz="2000" dirty="0">
                <a:latin typeface="Arial" panose="020B0604020202020204" pitchFamily="34" charset="0"/>
                <a:cs typeface="Arial" panose="020B0604020202020204" pitchFamily="34" charset="0"/>
              </a:rPr>
              <a:t> op de </a:t>
            </a:r>
            <a:r>
              <a:rPr lang="en-US" sz="2000" dirty="0" err="1">
                <a:latin typeface="Arial" panose="020B0604020202020204" pitchFamily="34" charset="0"/>
                <a:cs typeface="Arial" panose="020B0604020202020204" pitchFamily="34" charset="0"/>
              </a:rPr>
              <a:t>borst</a:t>
            </a:r>
            <a:r>
              <a:rPr lang="en-US" sz="2000" dirty="0">
                <a:latin typeface="Arial" panose="020B0604020202020204" pitchFamily="34" charset="0"/>
                <a:cs typeface="Arial" panose="020B0604020202020204" pitchFamily="34" charset="0"/>
              </a:rPr>
              <a:t>. U </a:t>
            </a:r>
            <a:r>
              <a:rPr lang="en-US" sz="2000" dirty="0" err="1">
                <a:latin typeface="Arial" panose="020B0604020202020204" pitchFamily="34" charset="0"/>
                <a:cs typeface="Arial" panose="020B0604020202020204" pitchFamily="34" charset="0"/>
              </a:rPr>
              <a:t>vindt</a:t>
            </a:r>
            <a:r>
              <a:rPr lang="en-US" sz="2000" dirty="0">
                <a:latin typeface="Arial" panose="020B0604020202020204" pitchFamily="34" charset="0"/>
                <a:cs typeface="Arial" panose="020B0604020202020204" pitchFamily="34" charset="0"/>
              </a:rPr>
              <a:t> het </a:t>
            </a:r>
            <a:r>
              <a:rPr lang="en-US" sz="2000" dirty="0" err="1">
                <a:latin typeface="Arial" panose="020B0604020202020204" pitchFamily="34" charset="0"/>
                <a:cs typeface="Arial" panose="020B0604020202020204" pitchFamily="34" charset="0"/>
              </a:rPr>
              <a:t>onwaarschijnlijk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hij</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ziekte</a:t>
            </a:r>
            <a:r>
              <a:rPr lang="en-US" sz="2000" dirty="0">
                <a:latin typeface="Arial" panose="020B0604020202020204" pitchFamily="34" charset="0"/>
                <a:cs typeface="Arial" panose="020B0604020202020204" pitchFamily="34" charset="0"/>
              </a:rPr>
              <a:t> X </a:t>
            </a:r>
            <a:r>
              <a:rPr lang="en-US" sz="2000" dirty="0" err="1">
                <a:latin typeface="Arial" panose="020B0604020202020204" pitchFamily="34" charset="0"/>
                <a:cs typeface="Arial" panose="020B0604020202020204" pitchFamily="34" charset="0"/>
              </a:rPr>
              <a:t>heeft</a:t>
            </a:r>
            <a:r>
              <a:rPr lang="en-US" sz="2000" dirty="0">
                <a:latin typeface="Arial" panose="020B0604020202020204" pitchFamily="34" charset="0"/>
                <a:cs typeface="Arial" panose="020B0604020202020204" pitchFamily="34" charset="0"/>
              </a:rPr>
              <a:t>. Maar u bent </a:t>
            </a:r>
            <a:r>
              <a:rPr lang="en-US" sz="2000" dirty="0" err="1">
                <a:latin typeface="Arial" panose="020B0604020202020204" pitchFamily="34" charset="0"/>
                <a:cs typeface="Arial" panose="020B0604020202020204" pitchFamily="34" charset="0"/>
              </a:rPr>
              <a:t>toch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beetje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onzeker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Daarom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besluit</a:t>
            </a:r>
            <a:r>
              <a:rPr lang="en-US" sz="2000" dirty="0">
                <a:latin typeface="Arial" panose="020B0604020202020204" pitchFamily="34" charset="0"/>
                <a:cs typeface="Arial" panose="020B0604020202020204" pitchFamily="34" charset="0"/>
              </a:rPr>
              <a:t> u </a:t>
            </a:r>
            <a:r>
              <a:rPr lang="en-US" sz="2000" dirty="0" err="1">
                <a:latin typeface="Arial" panose="020B0604020202020204" pitchFamily="34" charset="0"/>
                <a:cs typeface="Arial" panose="020B0604020202020204" pitchFamily="34" charset="0"/>
              </a:rPr>
              <a:t>een</a:t>
            </a:r>
            <a:r>
              <a:rPr lang="en-US" sz="2000" dirty="0">
                <a:latin typeface="Arial" panose="020B0604020202020204" pitchFamily="34" charset="0"/>
                <a:cs typeface="Arial" panose="020B0604020202020204" pitchFamily="34" charset="0"/>
              </a:rPr>
              <a:t> test </a:t>
            </a:r>
            <a:r>
              <a:rPr lang="en-US" sz="2000" dirty="0" err="1">
                <a:latin typeface="Arial" panose="020B0604020202020204" pitchFamily="34" charset="0"/>
                <a:cs typeface="Arial" panose="020B0604020202020204" pitchFamily="34" charset="0"/>
              </a:rPr>
              <a:t>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doen</a:t>
            </a:r>
            <a:r>
              <a:rPr lang="en-US" sz="2000" dirty="0">
                <a:latin typeface="Arial" panose="020B0604020202020204" pitchFamily="34" charset="0"/>
                <a:cs typeface="Arial" panose="020B0604020202020204" pitchFamily="34" charset="0"/>
              </a:rPr>
              <a:t>. U wilt </a:t>
            </a:r>
            <a:r>
              <a:rPr lang="en-US" sz="2000" dirty="0" err="1">
                <a:latin typeface="Arial" panose="020B0604020202020204" pitchFamily="34" charset="0"/>
                <a:cs typeface="Arial" panose="020B0604020202020204" pitchFamily="34" charset="0"/>
              </a:rPr>
              <a:t>ziekte</a:t>
            </a:r>
            <a:r>
              <a:rPr lang="en-US" sz="2000" dirty="0">
                <a:latin typeface="Arial" panose="020B0604020202020204" pitchFamily="34" charset="0"/>
                <a:cs typeface="Arial" panose="020B0604020202020204" pitchFamily="34" charset="0"/>
              </a:rPr>
              <a:t> X </a:t>
            </a:r>
            <a:r>
              <a:rPr lang="en-US" sz="2000" dirty="0" err="1">
                <a:latin typeface="Arial" panose="020B0604020202020204" pitchFamily="34" charset="0"/>
                <a:cs typeface="Arial" panose="020B0604020202020204" pitchFamily="34" charset="0"/>
              </a:rPr>
              <a:t>uitsluiten</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-Test A is </a:t>
            </a:r>
            <a:r>
              <a:rPr lang="en-US" sz="2000" dirty="0" err="1">
                <a:latin typeface="Arial" panose="020B0604020202020204" pitchFamily="34" charset="0"/>
                <a:cs typeface="Arial" panose="020B0604020202020204" pitchFamily="34" charset="0"/>
              </a:rPr>
              <a:t>sensitief</a:t>
            </a:r>
            <a:r>
              <a:rPr lang="en-US" sz="2000" dirty="0">
                <a:latin typeface="Arial" panose="020B0604020202020204" pitchFamily="34" charset="0"/>
                <a:cs typeface="Arial" panose="020B0604020202020204" pitchFamily="34" charset="0"/>
              </a:rPr>
              <a:t>, maar </a:t>
            </a:r>
            <a:r>
              <a:rPr lang="en-US" sz="2000" dirty="0" err="1">
                <a:latin typeface="Arial" panose="020B0604020202020204" pitchFamily="34" charset="0"/>
                <a:cs typeface="Arial" panose="020B0604020202020204" pitchFamily="34" charset="0"/>
              </a:rPr>
              <a:t>niet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specifiek</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-Test B is </a:t>
            </a:r>
            <a:r>
              <a:rPr lang="en-US" sz="2000" dirty="0" err="1">
                <a:latin typeface="Arial" panose="020B0604020202020204" pitchFamily="34" charset="0"/>
                <a:cs typeface="Arial" panose="020B0604020202020204" pitchFamily="34" charset="0"/>
              </a:rPr>
              <a:t>specifiek</a:t>
            </a:r>
            <a:r>
              <a:rPr lang="en-US" sz="2000" dirty="0">
                <a:latin typeface="Arial" panose="020B0604020202020204" pitchFamily="34" charset="0"/>
                <a:cs typeface="Arial" panose="020B0604020202020204" pitchFamily="34" charset="0"/>
              </a:rPr>
              <a:t>, maar </a:t>
            </a:r>
            <a:r>
              <a:rPr lang="en-US" sz="2000" dirty="0" err="1">
                <a:latin typeface="Arial" panose="020B0604020202020204" pitchFamily="34" charset="0"/>
                <a:cs typeface="Arial" panose="020B0604020202020204" pitchFamily="34" charset="0"/>
              </a:rPr>
              <a:t>niet</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sensitief</a:t>
            </a:r>
            <a:endParaRPr lang="en-US" sz="2000" dirty="0" smtClean="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a:p>
            <a:pPr lvl="1"/>
            <a:endParaRPr lang="en-US" i="1" dirty="0" smtClean="0">
              <a:latin typeface="Arial" panose="020B0604020202020204" pitchFamily="34" charset="0"/>
              <a:cs typeface="Arial" panose="020B0604020202020204" pitchFamily="34" charset="0"/>
            </a:endParaRPr>
          </a:p>
          <a:p>
            <a:pPr lvl="1"/>
            <a:r>
              <a:rPr lang="en-US" sz="2400" b="1" dirty="0" smtClean="0">
                <a:latin typeface="Arial" panose="020B0604020202020204" pitchFamily="34" charset="0"/>
                <a:cs typeface="Arial" panose="020B0604020202020204" pitchFamily="34" charset="0"/>
              </a:rPr>
              <a:t>b. </a:t>
            </a:r>
            <a:r>
              <a:rPr lang="en-US" sz="2400" b="1" dirty="0" err="1" smtClean="0">
                <a:latin typeface="Arial" panose="020B0604020202020204" pitchFamily="34" charset="0"/>
                <a:cs typeface="Arial" panose="020B0604020202020204" pitchFamily="34" charset="0"/>
              </a:rPr>
              <a:t>Welke</a:t>
            </a:r>
            <a:r>
              <a:rPr lang="en-US" sz="2400" b="1" dirty="0" smtClean="0">
                <a:latin typeface="Arial" panose="020B0604020202020204" pitchFamily="34" charset="0"/>
                <a:cs typeface="Arial" panose="020B0604020202020204" pitchFamily="34" charset="0"/>
              </a:rPr>
              <a:t> test </a:t>
            </a:r>
            <a:r>
              <a:rPr lang="en-US" sz="2400" b="1" dirty="0" err="1" smtClean="0">
                <a:latin typeface="Arial" panose="020B0604020202020204" pitchFamily="34" charset="0"/>
                <a:cs typeface="Arial" panose="020B0604020202020204" pitchFamily="34" charset="0"/>
              </a:rPr>
              <a:t>heeft</a:t>
            </a:r>
            <a:r>
              <a:rPr lang="en-US" sz="2400" b="1" dirty="0" smtClean="0">
                <a:latin typeface="Arial" panose="020B0604020202020204" pitchFamily="34" charset="0"/>
                <a:cs typeface="Arial" panose="020B0604020202020204" pitchFamily="34" charset="0"/>
              </a:rPr>
              <a:t> de </a:t>
            </a:r>
            <a:r>
              <a:rPr lang="en-US" sz="2400" b="1" dirty="0" err="1" smtClean="0">
                <a:latin typeface="Arial" panose="020B0604020202020204" pitchFamily="34" charset="0"/>
                <a:cs typeface="Arial" panose="020B0604020202020204" pitchFamily="34" charset="0"/>
              </a:rPr>
              <a:t>grootste</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negatief</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voorspellende</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waarde</a:t>
            </a:r>
            <a:r>
              <a:rPr lang="en-US" sz="2400" b="1" dirty="0" smtClean="0">
                <a:latin typeface="Arial" panose="020B0604020202020204" pitchFamily="34" charset="0"/>
                <a:cs typeface="Arial" panose="020B0604020202020204" pitchFamily="34" charset="0"/>
              </a:rPr>
              <a:t>? </a:t>
            </a:r>
            <a:endParaRPr kumimoji="0" lang="nl-NL" altLang="nl-NL" sz="24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1439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BNP</a:t>
            </a:r>
            <a:endParaRPr lang="it-IT" dirty="0"/>
          </a:p>
        </p:txBody>
      </p:sp>
      <p:graphicFrame>
        <p:nvGraphicFramePr>
          <p:cNvPr id="4" name="Tabel 3"/>
          <p:cNvGraphicFramePr>
            <a:graphicFrameLocks noGrp="1"/>
          </p:cNvGraphicFramePr>
          <p:nvPr>
            <p:extLst>
              <p:ext uri="{D42A27DB-BD31-4B8C-83A1-F6EECF244321}">
                <p14:modId xmlns:p14="http://schemas.microsoft.com/office/powerpoint/2010/main" val="1694471961"/>
              </p:ext>
            </p:extLst>
          </p:nvPr>
        </p:nvGraphicFramePr>
        <p:xfrm>
          <a:off x="834715" y="2662120"/>
          <a:ext cx="8988792" cy="2314141"/>
        </p:xfrm>
        <a:graphic>
          <a:graphicData uri="http://schemas.openxmlformats.org/drawingml/2006/table">
            <a:tbl>
              <a:tblPr firstRow="1" firstCol="1" bandRow="1">
                <a:tableStyleId>{5C22544A-7EE6-4342-B048-85BDC9FD1C3A}</a:tableStyleId>
              </a:tblPr>
              <a:tblGrid>
                <a:gridCol w="2668281">
                  <a:extLst>
                    <a:ext uri="{9D8B030D-6E8A-4147-A177-3AD203B41FA5}">
                      <a16:colId xmlns:a16="http://schemas.microsoft.com/office/drawing/2014/main" val="1164970218"/>
                    </a:ext>
                  </a:extLst>
                </a:gridCol>
                <a:gridCol w="2293055">
                  <a:extLst>
                    <a:ext uri="{9D8B030D-6E8A-4147-A177-3AD203B41FA5}">
                      <a16:colId xmlns:a16="http://schemas.microsoft.com/office/drawing/2014/main" val="1855440838"/>
                    </a:ext>
                  </a:extLst>
                </a:gridCol>
                <a:gridCol w="2013728">
                  <a:extLst>
                    <a:ext uri="{9D8B030D-6E8A-4147-A177-3AD203B41FA5}">
                      <a16:colId xmlns:a16="http://schemas.microsoft.com/office/drawing/2014/main" val="2959130174"/>
                    </a:ext>
                  </a:extLst>
                </a:gridCol>
                <a:gridCol w="2013728">
                  <a:extLst>
                    <a:ext uri="{9D8B030D-6E8A-4147-A177-3AD203B41FA5}">
                      <a16:colId xmlns:a16="http://schemas.microsoft.com/office/drawing/2014/main" val="1162608761"/>
                    </a:ext>
                  </a:extLst>
                </a:gridCol>
              </a:tblGrid>
              <a:tr h="912061">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rPr>
                        <a:t>Juist</a:t>
                      </a:r>
                      <a:endParaRPr lang="nl-NL" sz="2000" dirty="0">
                        <a:effectLst/>
                      </a:endParaRPr>
                    </a:p>
                  </a:txBody>
                  <a:tcPr marL="68580" marR="68580" marT="0" marB="0" anchor="b">
                    <a:solidFill>
                      <a:srgbClr val="003741"/>
                    </a:solidFill>
                  </a:tcPr>
                </a:tc>
                <a:tc>
                  <a:txBody>
                    <a:bodyPr/>
                    <a:lstStyle/>
                    <a:p>
                      <a:pPr algn="ctr">
                        <a:lnSpc>
                          <a:spcPct val="115000"/>
                        </a:lnSpc>
                        <a:spcAft>
                          <a:spcPts val="0"/>
                        </a:spcAft>
                      </a:pPr>
                      <a:endParaRPr lang="nl-NL" sz="2000" dirty="0">
                        <a:effectLst/>
                      </a:endParaRPr>
                    </a:p>
                    <a:p>
                      <a:pPr algn="ctr">
                        <a:lnSpc>
                          <a:spcPct val="115000"/>
                        </a:lnSpc>
                        <a:spcAft>
                          <a:spcPts val="0"/>
                        </a:spcAft>
                      </a:pPr>
                      <a:r>
                        <a:rPr lang="nl-NL" sz="2000" dirty="0" smtClean="0">
                          <a:effectLst/>
                          <a:latin typeface="+mn-lt"/>
                          <a:ea typeface="+mn-ea"/>
                          <a:cs typeface="+mn-cs"/>
                        </a:rPr>
                        <a:t>Onjuist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rPr>
                        <a:t>Weet</a:t>
                      </a:r>
                      <a:r>
                        <a:rPr lang="nl-NL" sz="2000" baseline="0" dirty="0" smtClean="0">
                          <a:effectLst/>
                        </a:rPr>
                        <a:t> ik niet</a:t>
                      </a: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rPr>
                        <a:t>aantal </a:t>
                      </a:r>
                    </a:p>
                    <a:p>
                      <a:pPr>
                        <a:lnSpc>
                          <a:spcPct val="115000"/>
                        </a:lnSpc>
                        <a:spcAft>
                          <a:spcPts val="0"/>
                        </a:spcAft>
                      </a:pPr>
                      <a:r>
                        <a:rPr lang="nl-NL" sz="2000" dirty="0" smtClean="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endParaRPr lang="nl-NL" dirty="0">
                        <a:solidFill>
                          <a:schemeClr val="tx1"/>
                        </a:solidFill>
                      </a:endParaRPr>
                    </a:p>
                  </a:txBody>
                  <a:tcPr marL="68580" marR="68580" marT="0" marB="0" anchor="ctr">
                    <a:solidFill>
                      <a:srgbClr val="6AB650"/>
                    </a:solidFill>
                  </a:tcPr>
                </a:tc>
                <a:tc>
                  <a:txBody>
                    <a:bodyPr/>
                    <a:lstStyle/>
                    <a:p>
                      <a:pPr algn="ctr"/>
                      <a:endParaRPr lang="nl-NL" dirty="0">
                        <a:solidFill>
                          <a:schemeClr val="tx1"/>
                        </a:solidFill>
                      </a:endParaRPr>
                    </a:p>
                  </a:txBody>
                  <a:tcPr marL="68580" marR="68580" marT="0" marB="0" anchor="ctr">
                    <a:solidFill>
                      <a:srgbClr val="CED9E5"/>
                    </a:solidFill>
                  </a:tcPr>
                </a:tc>
                <a:tc>
                  <a:txBody>
                    <a:bodyPr/>
                    <a:lstStyle/>
                    <a:p>
                      <a:pPr algn="ctr"/>
                      <a:endParaRPr lang="nl-NL" dirty="0">
                        <a:solidFill>
                          <a:schemeClr val="tx1"/>
                        </a:solidFill>
                      </a:endParaRPr>
                    </a:p>
                  </a:txBody>
                  <a:tcPr marL="68580" marR="68580" marT="0" marB="0" anchor="ctr">
                    <a:solidFill>
                      <a:srgbClr val="CED9E5"/>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r>
                        <a:rPr lang="nl-NL" dirty="0" smtClean="0">
                          <a:solidFill>
                            <a:schemeClr val="tx1"/>
                          </a:solidFill>
                        </a:rPr>
                        <a:t>%</a:t>
                      </a:r>
                      <a:endParaRPr lang="nl-NL" dirty="0">
                        <a:solidFill>
                          <a:schemeClr val="tx1"/>
                        </a:solidFill>
                      </a:endParaRPr>
                    </a:p>
                  </a:txBody>
                  <a:tcPr marL="68580" marR="68580" marT="0" marB="0" anchor="ctr">
                    <a:solidFill>
                      <a:srgbClr val="6AB650"/>
                    </a:solidFill>
                  </a:tcPr>
                </a:tc>
                <a:tc>
                  <a:txBody>
                    <a:bodyPr/>
                    <a:lstStyle/>
                    <a:p>
                      <a:pPr algn="ctr"/>
                      <a:r>
                        <a:rPr lang="nl-NL" dirty="0" smtClean="0">
                          <a:solidFill>
                            <a:schemeClr val="tx1"/>
                          </a:solidFill>
                        </a:rPr>
                        <a:t>%</a:t>
                      </a:r>
                      <a:endParaRPr lang="nl-NL" dirty="0">
                        <a:solidFill>
                          <a:schemeClr val="tx1"/>
                        </a:solidFill>
                      </a:endParaRPr>
                    </a:p>
                  </a:txBody>
                  <a:tcPr marL="68580" marR="68580" marT="0" marB="0" anchor="ctr">
                    <a:solidFill>
                      <a:srgbClr val="CED9E5"/>
                    </a:solidFill>
                  </a:tcPr>
                </a:tc>
                <a:tc>
                  <a:txBody>
                    <a:bodyPr/>
                    <a:lstStyle/>
                    <a:p>
                      <a:pPr algn="ctr"/>
                      <a:r>
                        <a:rPr lang="nl-NL" dirty="0" smtClean="0">
                          <a:solidFill>
                            <a:schemeClr val="tx1"/>
                          </a:solidFill>
                        </a:rPr>
                        <a:t>%</a:t>
                      </a:r>
                      <a:endParaRPr lang="nl-NL" dirty="0">
                        <a:solidFill>
                          <a:schemeClr val="tx1"/>
                        </a:solidFill>
                      </a:endParaRPr>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72958" y="861898"/>
            <a:ext cx="10598378"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endParaRPr lang="nl-NL" sz="2300" b="1" dirty="0" smtClean="0"/>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De</a:t>
            </a:r>
            <a:r>
              <a:rPr kumimoji="0" lang="nl-NL" altLang="nl-NL" sz="24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BNP is een betrouwbare test om hartfalen uit te sluiten.</a:t>
            </a:r>
            <a:endParaRPr kumimoji="0" lang="nl-NL" altLang="nl-NL"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53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567101" y="281143"/>
            <a:ext cx="11337352" cy="1538883"/>
          </a:xfrm>
          <a:prstGeom prst="rect">
            <a:avLst/>
          </a:prstGeom>
          <a:noFill/>
        </p:spPr>
        <p:txBody>
          <a:bodyPr wrap="square" rtlCol="0">
            <a:spAutoFit/>
          </a:bodyPr>
          <a:lstStyle/>
          <a:p>
            <a:r>
              <a:rPr lang="nl-NL" sz="4000" dirty="0" smtClean="0">
                <a:solidFill>
                  <a:srgbClr val="009CB4"/>
                </a:solidFill>
              </a:rPr>
              <a:t>BNP</a:t>
            </a:r>
            <a:r>
              <a:rPr lang="nl-NL" sz="4000" dirty="0" smtClean="0"/>
              <a:t> </a:t>
            </a:r>
            <a:r>
              <a:rPr lang="nl-NL" sz="4000" dirty="0" smtClean="0">
                <a:solidFill>
                  <a:srgbClr val="009CB4"/>
                </a:solidFill>
              </a:rPr>
              <a:t>diagnostische test			aantal per jaar</a:t>
            </a:r>
          </a:p>
          <a:p>
            <a:pPr lvl="0"/>
            <a:r>
              <a:rPr lang="nl-NL" dirty="0">
                <a:solidFill>
                  <a:prstClr val="black"/>
                </a:solidFill>
              </a:rPr>
              <a:t>BNP telt mee als diagnostische test als er geen BNP test in de 6 maanden voor de huidige test was, en als er geen gebruik van furosemide of </a:t>
            </a:r>
            <a:r>
              <a:rPr lang="nl-NL" dirty="0" smtClean="0">
                <a:solidFill>
                  <a:prstClr val="black"/>
                </a:solidFill>
              </a:rPr>
              <a:t>bumetanide </a:t>
            </a:r>
            <a:r>
              <a:rPr lang="nl-NL" dirty="0">
                <a:solidFill>
                  <a:prstClr val="black"/>
                </a:solidFill>
              </a:rPr>
              <a:t>in combinatie met hartfalen (episode K77 startdatum voor testdatum) in hetzelfde jaar als de BNP test is</a:t>
            </a:r>
            <a:r>
              <a:rPr lang="nl-NL" dirty="0" smtClean="0">
                <a:solidFill>
                  <a:prstClr val="black"/>
                </a:solidFill>
              </a:rPr>
              <a:t>.</a:t>
            </a:r>
            <a:endParaRPr lang="nl-NL" dirty="0">
              <a:solidFill>
                <a:srgbClr val="70AD47">
                  <a:lumMod val="50000"/>
                </a:srgbClr>
              </a:solidFill>
            </a:endParaRPr>
          </a:p>
        </p:txBody>
      </p:sp>
      <p:pic>
        <p:nvPicPr>
          <p:cNvPr id="26" name="Afbeelding 25"/>
          <p:cNvPicPr>
            <a:picLocks noChangeAspect="1"/>
          </p:cNvPicPr>
          <p:nvPr/>
        </p:nvPicPr>
        <p:blipFill>
          <a:blip r:embed="rId3"/>
          <a:stretch>
            <a:fillRect/>
          </a:stretch>
        </p:blipFill>
        <p:spPr>
          <a:xfrm>
            <a:off x="788529" y="1691138"/>
            <a:ext cx="10894496" cy="4773582"/>
          </a:xfrm>
          <a:prstGeom prst="rect">
            <a:avLst/>
          </a:prstGeom>
        </p:spPr>
      </p:pic>
    </p:spTree>
    <p:extLst>
      <p:ext uri="{BB962C8B-B14F-4D97-AF65-F5344CB8AC3E}">
        <p14:creationId xmlns:p14="http://schemas.microsoft.com/office/powerpoint/2010/main" val="270855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sz="half" idx="2"/>
            <p:extLst>
              <p:ext uri="{D42A27DB-BD31-4B8C-83A1-F6EECF244321}">
                <p14:modId xmlns:p14="http://schemas.microsoft.com/office/powerpoint/2010/main" val="1577823478"/>
              </p:ext>
            </p:extLst>
          </p:nvPr>
        </p:nvGraphicFramePr>
        <p:xfrm>
          <a:off x="567101" y="1123082"/>
          <a:ext cx="10422948" cy="3958285"/>
        </p:xfrm>
        <a:graphic>
          <a:graphicData uri="http://schemas.openxmlformats.org/drawingml/2006/table">
            <a:tbl>
              <a:tblPr firstRow="1" bandRow="1">
                <a:tableStyleId>{93296810-A885-4BE3-A3E7-6D5BEEA58F35}</a:tableStyleId>
              </a:tblPr>
              <a:tblGrid>
                <a:gridCol w="952780">
                  <a:extLst>
                    <a:ext uri="{9D8B030D-6E8A-4147-A177-3AD203B41FA5}">
                      <a16:colId xmlns:a16="http://schemas.microsoft.com/office/drawing/2014/main" val="2630670051"/>
                    </a:ext>
                  </a:extLst>
                </a:gridCol>
                <a:gridCol w="1445741">
                  <a:extLst>
                    <a:ext uri="{9D8B030D-6E8A-4147-A177-3AD203B41FA5}">
                      <a16:colId xmlns:a16="http://schemas.microsoft.com/office/drawing/2014/main" val="1367086900"/>
                    </a:ext>
                  </a:extLst>
                </a:gridCol>
                <a:gridCol w="2273467">
                  <a:extLst>
                    <a:ext uri="{9D8B030D-6E8A-4147-A177-3AD203B41FA5}">
                      <a16:colId xmlns:a16="http://schemas.microsoft.com/office/drawing/2014/main" val="3463785739"/>
                    </a:ext>
                  </a:extLst>
                </a:gridCol>
                <a:gridCol w="1296119">
                  <a:extLst>
                    <a:ext uri="{9D8B030D-6E8A-4147-A177-3AD203B41FA5}">
                      <a16:colId xmlns:a16="http://schemas.microsoft.com/office/drawing/2014/main" val="433144906"/>
                    </a:ext>
                  </a:extLst>
                </a:gridCol>
                <a:gridCol w="1484947">
                  <a:extLst>
                    <a:ext uri="{9D8B030D-6E8A-4147-A177-3AD203B41FA5}">
                      <a16:colId xmlns:a16="http://schemas.microsoft.com/office/drawing/2014/main" val="2337862488"/>
                    </a:ext>
                  </a:extLst>
                </a:gridCol>
                <a:gridCol w="1346267">
                  <a:extLst>
                    <a:ext uri="{9D8B030D-6E8A-4147-A177-3AD203B41FA5}">
                      <a16:colId xmlns:a16="http://schemas.microsoft.com/office/drawing/2014/main" val="27119872"/>
                    </a:ext>
                  </a:extLst>
                </a:gridCol>
                <a:gridCol w="1623627">
                  <a:extLst>
                    <a:ext uri="{9D8B030D-6E8A-4147-A177-3AD203B41FA5}">
                      <a16:colId xmlns:a16="http://schemas.microsoft.com/office/drawing/2014/main" val="1717428589"/>
                    </a:ext>
                  </a:extLst>
                </a:gridCol>
              </a:tblGrid>
              <a:tr h="40508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Praktijk</a:t>
                      </a:r>
                    </a:p>
                  </a:txBody>
                  <a:tcPr>
                    <a:solidFill>
                      <a:srgbClr val="6AB65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smtClean="0"/>
                    </a:p>
                  </a:txBody>
                  <a:tcPr>
                    <a:solidFill>
                      <a:srgbClr val="6AB650"/>
                    </a:solidFill>
                  </a:tcPr>
                </a:tc>
                <a:tc gridSpan="5">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800" b="0" i="0" u="none" strike="noStrike" kern="1200" dirty="0" smtClean="0">
                          <a:solidFill>
                            <a:schemeClr val="bg1"/>
                          </a:solidFill>
                          <a:effectLst/>
                          <a:latin typeface="+mn-lt"/>
                          <a:ea typeface="+mn-ea"/>
                          <a:cs typeface="+mn-cs"/>
                        </a:rPr>
                        <a:t>Patiënten met BNP test in 5 jaar periode (JAAR-JAAR)</a:t>
                      </a:r>
                      <a:endParaRPr lang="nl-NL" sz="1800" b="0" i="0" u="none" strike="noStrike" kern="1200" dirty="0">
                        <a:solidFill>
                          <a:schemeClr val="bg1"/>
                        </a:solidFill>
                        <a:effectLst/>
                        <a:latin typeface="+mn-lt"/>
                        <a:ea typeface="+mn-ea"/>
                        <a:cs typeface="+mn-cs"/>
                      </a:endParaRPr>
                    </a:p>
                  </a:txBody>
                  <a:tcPr marL="9525" marR="9525" marT="9525" marB="0">
                    <a:solidFill>
                      <a:srgbClr val="6AB650"/>
                    </a:solidFill>
                  </a:tcPr>
                </a:tc>
                <a:tc h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tc>
                <a:tc h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tc>
                <a:tc h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nl-NL" sz="1800" b="0" i="0" u="none" strike="noStrike" kern="1200" dirty="0">
                        <a:solidFill>
                          <a:schemeClr val="bg1"/>
                        </a:solidFill>
                        <a:effectLst/>
                        <a:latin typeface="+mn-lt"/>
                        <a:ea typeface="+mn-ea"/>
                        <a:cs typeface="+mn-cs"/>
                      </a:endParaRPr>
                    </a:p>
                  </a:txBody>
                  <a:tcPr marL="9525" marR="9525" marT="9525" marB="0">
                    <a:solidFill>
                      <a:srgbClr val="6AB650"/>
                    </a:solidFill>
                  </a:tcPr>
                </a:tc>
                <a:extLst>
                  <a:ext uri="{0D108BD9-81ED-4DB2-BD59-A6C34878D82A}">
                    <a16:rowId xmlns:a16="http://schemas.microsoft.com/office/drawing/2014/main" val="2427883297"/>
                  </a:ext>
                </a:extLst>
              </a:tr>
              <a:tr h="43865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nl-NL" sz="1800" b="0" i="0" u="none" strike="noStrike" kern="1200" dirty="0">
                        <a:solidFill>
                          <a:schemeClr val="bg1"/>
                        </a:solidFill>
                        <a:effectLst/>
                        <a:latin typeface="+mn-lt"/>
                        <a:ea typeface="+mn-ea"/>
                        <a:cs typeface="+mn-cs"/>
                      </a:endParaRPr>
                    </a:p>
                  </a:txBody>
                  <a:tcPr>
                    <a:solidFill>
                      <a:srgbClr val="6AB6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nl-NL" sz="1800" b="0" i="0" u="none" strike="noStrike" kern="1200" dirty="0">
                        <a:solidFill>
                          <a:schemeClr val="bg1"/>
                        </a:solidFill>
                        <a:effectLst/>
                        <a:latin typeface="+mn-lt"/>
                        <a:ea typeface="+mn-ea"/>
                        <a:cs typeface="+mn-cs"/>
                      </a:endParaRPr>
                    </a:p>
                  </a:txBody>
                  <a:tcPr>
                    <a:solidFill>
                      <a:srgbClr val="6AB6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800" b="0" i="0" u="none" strike="noStrike" kern="1200" dirty="0" smtClean="0">
                          <a:solidFill>
                            <a:schemeClr val="bg1"/>
                          </a:solidFill>
                          <a:effectLst/>
                          <a:latin typeface="+mn-lt"/>
                          <a:ea typeface="+mn-ea"/>
                          <a:cs typeface="+mn-cs"/>
                        </a:rPr>
                        <a:t>Totaal</a:t>
                      </a:r>
                    </a:p>
                  </a:txBody>
                  <a:tcPr marL="9525" marR="9525" marT="9525" marB="0">
                    <a:solidFill>
                      <a:srgbClr val="6AB650"/>
                    </a:solidFill>
                  </a:tcPr>
                </a:tc>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800" b="0" i="0" u="none" strike="noStrike" kern="1200" dirty="0" smtClean="0">
                          <a:solidFill>
                            <a:schemeClr val="bg1"/>
                          </a:solidFill>
                          <a:effectLst/>
                          <a:latin typeface="+mn-lt"/>
                          <a:ea typeface="+mn-ea"/>
                          <a:cs typeface="+mn-cs"/>
                        </a:rPr>
                        <a:t>Aantal per leeftijdsgroep</a:t>
                      </a:r>
                    </a:p>
                  </a:txBody>
                  <a:tcPr marL="9525" marR="9525" marT="9525" marB="0">
                    <a:solidFill>
                      <a:srgbClr val="6AB650"/>
                    </a:solidFill>
                  </a:tcPr>
                </a:tc>
                <a:tc hMerge="1">
                  <a:txBody>
                    <a:bodyPr/>
                    <a:lstStyle/>
                    <a:p>
                      <a:endParaRPr lang="nl-NL"/>
                    </a:p>
                  </a:txBody>
                  <a:tcPr/>
                </a:tc>
                <a:tc hMerge="1">
                  <a:txBody>
                    <a:bodyPr/>
                    <a:lstStyle/>
                    <a:p>
                      <a:endParaRPr lang="nl-NL"/>
                    </a:p>
                  </a:txBody>
                  <a:tcPr/>
                </a:tc>
                <a:tc>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solidFill>
                      <a:srgbClr val="6AB650"/>
                    </a:solidFill>
                  </a:tcPr>
                </a:tc>
                <a:extLst>
                  <a:ext uri="{0D108BD9-81ED-4DB2-BD59-A6C34878D82A}">
                    <a16:rowId xmlns:a16="http://schemas.microsoft.com/office/drawing/2014/main" val="3043092015"/>
                  </a:ext>
                </a:extLst>
              </a:tr>
              <a:tr h="36318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nl-NL" sz="1800" b="0" i="0" u="none" strike="noStrike" kern="1200" dirty="0">
                        <a:solidFill>
                          <a:schemeClr val="bg1"/>
                        </a:solidFill>
                        <a:effectLst/>
                        <a:latin typeface="+mn-lt"/>
                        <a:ea typeface="+mn-ea"/>
                        <a:cs typeface="+mn-cs"/>
                      </a:endParaRPr>
                    </a:p>
                  </a:txBody>
                  <a:tcPr>
                    <a:solidFill>
                      <a:srgbClr val="6AB6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nl-NL" sz="1800" b="0" i="0" u="none" strike="noStrike" kern="1200" dirty="0">
                        <a:solidFill>
                          <a:schemeClr val="bg1"/>
                        </a:solidFill>
                        <a:effectLst/>
                        <a:latin typeface="+mn-lt"/>
                        <a:ea typeface="+mn-ea"/>
                        <a:cs typeface="+mn-cs"/>
                      </a:endParaRPr>
                    </a:p>
                  </a:txBody>
                  <a:tcPr>
                    <a:solidFill>
                      <a:srgbClr val="6AB650"/>
                    </a:solidFill>
                  </a:tcPr>
                </a:tc>
                <a:tc>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pPr marL="0" algn="ctr" defTabSz="914400" rtl="0" eaLnBrk="1" fontAlgn="b" latinLnBrk="0" hangingPunct="1"/>
                      <a:r>
                        <a:rPr lang="nl-NL" sz="1800" b="0" i="0" u="none" strike="noStrike" kern="1200" dirty="0" smtClean="0">
                          <a:solidFill>
                            <a:schemeClr val="bg1"/>
                          </a:solidFill>
                          <a:effectLst/>
                          <a:latin typeface="+mn-lt"/>
                          <a:ea typeface="+mn-ea"/>
                          <a:cs typeface="+mn-cs"/>
                        </a:rPr>
                        <a:t>&lt;40</a:t>
                      </a:r>
                      <a:endParaRPr lang="nl-NL" sz="18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pPr marL="0" algn="ctr" defTabSz="914400" rtl="0" eaLnBrk="1" fontAlgn="b" latinLnBrk="0" hangingPunct="1"/>
                      <a:r>
                        <a:rPr lang="nl-NL" sz="1800" b="0" i="0" u="none" strike="noStrike" kern="1200" dirty="0" smtClean="0">
                          <a:solidFill>
                            <a:schemeClr val="bg1"/>
                          </a:solidFill>
                          <a:effectLst/>
                          <a:latin typeface="+mn-lt"/>
                          <a:ea typeface="+mn-ea"/>
                          <a:cs typeface="+mn-cs"/>
                        </a:rPr>
                        <a:t>40-64</a:t>
                      </a:r>
                      <a:endParaRPr lang="nl-NL" sz="18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pPr marL="0" algn="ctr" defTabSz="914400" rtl="0" eaLnBrk="1" fontAlgn="b" latinLnBrk="0" hangingPunct="1"/>
                      <a:r>
                        <a:rPr lang="nl-NL" sz="1800" b="0" i="0" u="none" strike="noStrike" kern="1200" dirty="0" smtClean="0">
                          <a:solidFill>
                            <a:schemeClr val="bg1"/>
                          </a:solidFill>
                          <a:effectLst/>
                          <a:latin typeface="+mn-lt"/>
                          <a:ea typeface="+mn-ea"/>
                          <a:cs typeface="+mn-cs"/>
                        </a:rPr>
                        <a:t>&gt;65</a:t>
                      </a:r>
                      <a:endParaRPr lang="nl-NL" sz="18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pPr marL="0" algn="ctr" defTabSz="914400" rtl="0" eaLnBrk="1" fontAlgn="b" latinLnBrk="0" hangingPunct="1"/>
                      <a:r>
                        <a:rPr lang="nl-NL" sz="1800" b="0" i="0" u="none" strike="noStrike" kern="1200" dirty="0" smtClean="0">
                          <a:solidFill>
                            <a:schemeClr val="bg1"/>
                          </a:solidFill>
                          <a:effectLst/>
                          <a:latin typeface="+mn-lt"/>
                          <a:ea typeface="+mn-ea"/>
                          <a:cs typeface="+mn-cs"/>
                        </a:rPr>
                        <a:t>% onder</a:t>
                      </a:r>
                      <a:r>
                        <a:rPr lang="nl-NL" sz="1800" b="0" i="0" u="none" strike="noStrike" kern="1200" baseline="0" dirty="0" smtClean="0">
                          <a:solidFill>
                            <a:schemeClr val="bg1"/>
                          </a:solidFill>
                          <a:effectLst/>
                          <a:latin typeface="+mn-lt"/>
                          <a:ea typeface="+mn-ea"/>
                          <a:cs typeface="+mn-cs"/>
                        </a:rPr>
                        <a:t> </a:t>
                      </a:r>
                      <a:r>
                        <a:rPr lang="nl-NL" sz="1800" b="0" i="0" u="none" strike="noStrike" kern="1200" dirty="0" smtClean="0">
                          <a:solidFill>
                            <a:schemeClr val="bg1"/>
                          </a:solidFill>
                          <a:effectLst/>
                          <a:latin typeface="+mn-lt"/>
                          <a:ea typeface="+mn-ea"/>
                          <a:cs typeface="+mn-cs"/>
                        </a:rPr>
                        <a:t>65 jaar</a:t>
                      </a:r>
                      <a:endParaRPr lang="nl-NL" sz="1800" b="0" i="0" u="none" strike="noStrike" kern="1200" dirty="0">
                        <a:solidFill>
                          <a:schemeClr val="bg1"/>
                        </a:solidFill>
                        <a:effectLst/>
                        <a:latin typeface="+mn-lt"/>
                        <a:ea typeface="+mn-ea"/>
                        <a:cs typeface="+mn-cs"/>
                      </a:endParaRPr>
                    </a:p>
                  </a:txBody>
                  <a:tcPr marL="9525" marR="9525" marT="9525" marB="0" anchor="b">
                    <a:solidFill>
                      <a:srgbClr val="6AB650"/>
                    </a:solidFill>
                  </a:tcPr>
                </a:tc>
                <a:extLst>
                  <a:ext uri="{0D108BD9-81ED-4DB2-BD59-A6C34878D82A}">
                    <a16:rowId xmlns:a16="http://schemas.microsoft.com/office/drawing/2014/main" val="1162893926"/>
                  </a:ext>
                </a:extLst>
              </a:tr>
              <a:tr h="34359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600" b="0" i="0" u="none" strike="noStrike" kern="1200" dirty="0" smtClean="0">
                          <a:solidFill>
                            <a:schemeClr val="bg1"/>
                          </a:solidFill>
                          <a:effectLst/>
                          <a:latin typeface="+mn-lt"/>
                          <a:ea typeface="+mn-ea"/>
                          <a:cs typeface="+mn-cs"/>
                        </a:rPr>
                        <a:t>P1</a:t>
                      </a:r>
                      <a:endParaRPr lang="nl-NL" sz="16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endParaRPr lang="nl-NL" dirty="0"/>
                    </a:p>
                  </a:txBody>
                  <a:tcPr marL="9525" marR="9525" marT="9525" marB="0" anchor="b">
                    <a:solidFill>
                      <a:srgbClr val="6AB650"/>
                    </a:solidFill>
                  </a:tcPr>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26%</a:t>
                      </a:r>
                    </a:p>
                  </a:txBody>
                  <a:tcPr marL="9525" marR="9525" marT="9525" marB="0" anchor="b"/>
                </a:tc>
                <a:extLst>
                  <a:ext uri="{0D108BD9-81ED-4DB2-BD59-A6C34878D82A}">
                    <a16:rowId xmlns:a16="http://schemas.microsoft.com/office/drawing/2014/main" val="200359865"/>
                  </a:ext>
                </a:extLst>
              </a:tr>
              <a:tr h="34359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600" b="0" i="0" u="none" strike="noStrike" kern="1200" dirty="0" smtClean="0">
                          <a:solidFill>
                            <a:schemeClr val="bg1"/>
                          </a:solidFill>
                          <a:effectLst/>
                          <a:latin typeface="+mn-lt"/>
                          <a:ea typeface="+mn-ea"/>
                          <a:cs typeface="+mn-cs"/>
                        </a:rPr>
                        <a:t>P2</a:t>
                      </a:r>
                      <a:endParaRPr lang="nl-NL" sz="16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endParaRPr lang="nl-NL"/>
                    </a:p>
                  </a:txBody>
                  <a:tcPr marL="9525" marR="9525" marT="9525" marB="0" anchor="b">
                    <a:solidFill>
                      <a:srgbClr val="6AB650"/>
                    </a:solidFill>
                  </a:tcPr>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43%</a:t>
                      </a:r>
                    </a:p>
                  </a:txBody>
                  <a:tcPr marL="9525" marR="9525" marT="9525" marB="0" anchor="b"/>
                </a:tc>
                <a:extLst>
                  <a:ext uri="{0D108BD9-81ED-4DB2-BD59-A6C34878D82A}">
                    <a16:rowId xmlns:a16="http://schemas.microsoft.com/office/drawing/2014/main" val="746293161"/>
                  </a:ext>
                </a:extLst>
              </a:tr>
              <a:tr h="34359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600" b="0" i="0" u="none" strike="noStrike" kern="1200" dirty="0" smtClean="0">
                          <a:solidFill>
                            <a:schemeClr val="bg1"/>
                          </a:solidFill>
                          <a:effectLst/>
                          <a:latin typeface="+mn-lt"/>
                          <a:ea typeface="+mn-ea"/>
                          <a:cs typeface="+mn-cs"/>
                        </a:rPr>
                        <a:t>P3</a:t>
                      </a:r>
                      <a:endParaRPr lang="nl-NL" sz="16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endParaRPr lang="nl-NL"/>
                    </a:p>
                  </a:txBody>
                  <a:tcPr marL="9525" marR="9525" marT="9525" marB="0" anchor="b">
                    <a:solidFill>
                      <a:srgbClr val="6AB650"/>
                    </a:solidFill>
                  </a:tcPr>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45%</a:t>
                      </a:r>
                    </a:p>
                  </a:txBody>
                  <a:tcPr marL="9525" marR="9525" marT="9525" marB="0" anchor="b"/>
                </a:tc>
                <a:extLst>
                  <a:ext uri="{0D108BD9-81ED-4DB2-BD59-A6C34878D82A}">
                    <a16:rowId xmlns:a16="http://schemas.microsoft.com/office/drawing/2014/main" val="336302903"/>
                  </a:ext>
                </a:extLst>
              </a:tr>
              <a:tr h="34359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600" b="0" i="0" u="none" strike="noStrike" kern="1200" dirty="0" smtClean="0">
                          <a:solidFill>
                            <a:schemeClr val="bg1"/>
                          </a:solidFill>
                          <a:effectLst/>
                          <a:latin typeface="+mn-lt"/>
                          <a:ea typeface="+mn-ea"/>
                          <a:cs typeface="+mn-cs"/>
                        </a:rPr>
                        <a:t>P4</a:t>
                      </a:r>
                      <a:endParaRPr lang="nl-NL" sz="16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endParaRPr lang="nl-NL"/>
                    </a:p>
                  </a:txBody>
                  <a:tcPr marL="9525" marR="9525" marT="9525" marB="0" anchor="b">
                    <a:solidFill>
                      <a:srgbClr val="6AB650"/>
                    </a:solidFill>
                  </a:tcPr>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31%</a:t>
                      </a:r>
                    </a:p>
                  </a:txBody>
                  <a:tcPr marL="9525" marR="9525" marT="9525" marB="0" anchor="b"/>
                </a:tc>
                <a:extLst>
                  <a:ext uri="{0D108BD9-81ED-4DB2-BD59-A6C34878D82A}">
                    <a16:rowId xmlns:a16="http://schemas.microsoft.com/office/drawing/2014/main" val="1225282955"/>
                  </a:ext>
                </a:extLst>
              </a:tr>
              <a:tr h="34359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600" b="0" i="0" u="none" strike="noStrike" kern="1200" dirty="0" smtClean="0">
                          <a:solidFill>
                            <a:schemeClr val="bg1"/>
                          </a:solidFill>
                          <a:effectLst/>
                          <a:latin typeface="+mn-lt"/>
                          <a:ea typeface="+mn-ea"/>
                          <a:cs typeface="+mn-cs"/>
                        </a:rPr>
                        <a:t>P5</a:t>
                      </a:r>
                      <a:endParaRPr lang="nl-NL" sz="16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endParaRPr lang="nl-NL"/>
                    </a:p>
                  </a:txBody>
                  <a:tcPr marL="9525" marR="9525" marT="9525" marB="0" anchor="b">
                    <a:solidFill>
                      <a:srgbClr val="6AB650"/>
                    </a:solidFill>
                  </a:tcPr>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42%</a:t>
                      </a:r>
                    </a:p>
                  </a:txBody>
                  <a:tcPr marL="9525" marR="9525" marT="9525" marB="0" anchor="b"/>
                </a:tc>
                <a:extLst>
                  <a:ext uri="{0D108BD9-81ED-4DB2-BD59-A6C34878D82A}">
                    <a16:rowId xmlns:a16="http://schemas.microsoft.com/office/drawing/2014/main" val="4068710704"/>
                  </a:ext>
                </a:extLst>
              </a:tr>
              <a:tr h="34359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600" b="0" i="0" u="none" strike="noStrike" kern="1200" dirty="0" smtClean="0">
                          <a:solidFill>
                            <a:schemeClr val="bg1"/>
                          </a:solidFill>
                          <a:effectLst/>
                          <a:latin typeface="+mn-lt"/>
                          <a:ea typeface="+mn-ea"/>
                          <a:cs typeface="+mn-cs"/>
                        </a:rPr>
                        <a:t>P6</a:t>
                      </a:r>
                      <a:endParaRPr lang="nl-NL" sz="16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endParaRPr lang="nl-NL"/>
                    </a:p>
                  </a:txBody>
                  <a:tcPr marL="9525" marR="9525" marT="9525" marB="0" anchor="b">
                    <a:solidFill>
                      <a:srgbClr val="6AB650"/>
                    </a:solidFill>
                  </a:tcPr>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27%</a:t>
                      </a:r>
                    </a:p>
                  </a:txBody>
                  <a:tcPr marL="9525" marR="9525" marT="9525" marB="0" anchor="b"/>
                </a:tc>
                <a:extLst>
                  <a:ext uri="{0D108BD9-81ED-4DB2-BD59-A6C34878D82A}">
                    <a16:rowId xmlns:a16="http://schemas.microsoft.com/office/drawing/2014/main" val="1942650645"/>
                  </a:ext>
                </a:extLst>
              </a:tr>
              <a:tr h="34359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600" b="0" i="0" u="none" strike="noStrike" kern="1200" dirty="0" smtClean="0">
                          <a:solidFill>
                            <a:schemeClr val="bg1"/>
                          </a:solidFill>
                          <a:effectLst/>
                          <a:latin typeface="+mn-lt"/>
                          <a:ea typeface="+mn-ea"/>
                          <a:cs typeface="+mn-cs"/>
                        </a:rPr>
                        <a:t>p7</a:t>
                      </a:r>
                      <a:endParaRPr lang="nl-NL" sz="16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endParaRPr lang="nl-NL" dirty="0"/>
                    </a:p>
                  </a:txBody>
                  <a:tcPr marL="9525" marR="9525" marT="9525" marB="0" anchor="b">
                    <a:solidFill>
                      <a:srgbClr val="6AB650"/>
                    </a:solidFill>
                  </a:tcPr>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25%</a:t>
                      </a:r>
                    </a:p>
                  </a:txBody>
                  <a:tcPr marL="9525" marR="9525" marT="9525" marB="0" anchor="b"/>
                </a:tc>
                <a:extLst>
                  <a:ext uri="{0D108BD9-81ED-4DB2-BD59-A6C34878D82A}">
                    <a16:rowId xmlns:a16="http://schemas.microsoft.com/office/drawing/2014/main" val="1401123932"/>
                  </a:ext>
                </a:extLst>
              </a:tr>
              <a:tr h="34359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nl-NL" sz="16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600" b="0" i="0" u="none" strike="noStrike" kern="1200" dirty="0" smtClean="0">
                          <a:solidFill>
                            <a:schemeClr val="bg1"/>
                          </a:solidFill>
                          <a:effectLst/>
                          <a:latin typeface="+mn-lt"/>
                          <a:ea typeface="+mn-ea"/>
                          <a:cs typeface="+mn-cs"/>
                        </a:rPr>
                        <a:t>wijk</a:t>
                      </a:r>
                      <a:endParaRPr lang="nl-NL" sz="16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34%</a:t>
                      </a:r>
                    </a:p>
                  </a:txBody>
                  <a:tcPr marL="9525" marR="9525" marT="9525" marB="0" anchor="b"/>
                </a:tc>
                <a:extLst>
                  <a:ext uri="{0D108BD9-81ED-4DB2-BD59-A6C34878D82A}">
                    <a16:rowId xmlns:a16="http://schemas.microsoft.com/office/drawing/2014/main" val="3873403445"/>
                  </a:ext>
                </a:extLst>
              </a:tr>
            </a:tbl>
          </a:graphicData>
        </a:graphic>
      </p:graphicFrame>
      <p:sp>
        <p:nvSpPr>
          <p:cNvPr id="5" name="Tekstvak 4"/>
          <p:cNvSpPr txBox="1"/>
          <p:nvPr/>
        </p:nvSpPr>
        <p:spPr>
          <a:xfrm>
            <a:off x="567101" y="319780"/>
            <a:ext cx="11337352" cy="707886"/>
          </a:xfrm>
          <a:prstGeom prst="rect">
            <a:avLst/>
          </a:prstGeom>
          <a:noFill/>
        </p:spPr>
        <p:txBody>
          <a:bodyPr wrap="square" rtlCol="0">
            <a:spAutoFit/>
          </a:bodyPr>
          <a:lstStyle/>
          <a:p>
            <a:r>
              <a:rPr lang="nl-NL" sz="4000" dirty="0" smtClean="0">
                <a:solidFill>
                  <a:srgbClr val="009CB4"/>
                </a:solidFill>
              </a:rPr>
              <a:t>BNP</a:t>
            </a:r>
            <a:r>
              <a:rPr lang="nl-NL" sz="4000" dirty="0" smtClean="0"/>
              <a:t> </a:t>
            </a:r>
            <a:r>
              <a:rPr lang="nl-NL" sz="3200" dirty="0" smtClean="0">
                <a:solidFill>
                  <a:srgbClr val="009CB4"/>
                </a:solidFill>
              </a:rPr>
              <a:t>diagnostische test</a:t>
            </a:r>
            <a:r>
              <a:rPr lang="nl-NL" sz="4000" dirty="0" smtClean="0">
                <a:solidFill>
                  <a:srgbClr val="009CB4"/>
                </a:solidFill>
              </a:rPr>
              <a:t>			leeftijden</a:t>
            </a:r>
          </a:p>
        </p:txBody>
      </p:sp>
      <p:sp>
        <p:nvSpPr>
          <p:cNvPr id="3" name="Tekstvak 2"/>
          <p:cNvSpPr txBox="1"/>
          <p:nvPr/>
        </p:nvSpPr>
        <p:spPr>
          <a:xfrm>
            <a:off x="567101" y="5369824"/>
            <a:ext cx="10859723" cy="830997"/>
          </a:xfrm>
          <a:prstGeom prst="rect">
            <a:avLst/>
          </a:prstGeom>
          <a:noFill/>
        </p:spPr>
        <p:txBody>
          <a:bodyPr wrap="square" rtlCol="0">
            <a:spAutoFit/>
          </a:bodyPr>
          <a:lstStyle/>
          <a:p>
            <a:r>
              <a:rPr lang="nl-NL" sz="1600" dirty="0">
                <a:solidFill>
                  <a:prstClr val="black"/>
                </a:solidFill>
              </a:rPr>
              <a:t>BNP telt mee als </a:t>
            </a:r>
            <a:r>
              <a:rPr lang="nl-NL" sz="1600" dirty="0" smtClean="0">
                <a:solidFill>
                  <a:prstClr val="black"/>
                </a:solidFill>
              </a:rPr>
              <a:t>diagnostische test als er </a:t>
            </a:r>
            <a:r>
              <a:rPr lang="nl-NL" sz="1600" dirty="0">
                <a:solidFill>
                  <a:prstClr val="black"/>
                </a:solidFill>
              </a:rPr>
              <a:t>geen BNP test in de 6 maanden voor de huidige test was, en als er geen gebruik van </a:t>
            </a:r>
            <a:r>
              <a:rPr lang="nl-NL" sz="1600" dirty="0" smtClean="0">
                <a:solidFill>
                  <a:prstClr val="black"/>
                </a:solidFill>
              </a:rPr>
              <a:t>furosemide </a:t>
            </a:r>
            <a:r>
              <a:rPr lang="nl-NL" sz="1600" dirty="0">
                <a:solidFill>
                  <a:prstClr val="black"/>
                </a:solidFill>
              </a:rPr>
              <a:t>of </a:t>
            </a:r>
            <a:r>
              <a:rPr lang="nl-NL" sz="1600" dirty="0" smtClean="0">
                <a:solidFill>
                  <a:prstClr val="black"/>
                </a:solidFill>
              </a:rPr>
              <a:t>Bumetanide </a:t>
            </a:r>
            <a:r>
              <a:rPr lang="nl-NL" sz="1600" dirty="0">
                <a:solidFill>
                  <a:prstClr val="black"/>
                </a:solidFill>
              </a:rPr>
              <a:t>in combinatie met </a:t>
            </a:r>
            <a:r>
              <a:rPr lang="nl-NL" sz="1600" dirty="0" smtClean="0">
                <a:solidFill>
                  <a:prstClr val="black"/>
                </a:solidFill>
              </a:rPr>
              <a:t>hartfalen </a:t>
            </a:r>
            <a:r>
              <a:rPr lang="nl-NL" sz="1600" dirty="0">
                <a:solidFill>
                  <a:prstClr val="black"/>
                </a:solidFill>
              </a:rPr>
              <a:t>(episode K77 startdatum voor testdatum) in hetzelfde jaar als de BNP test is.</a:t>
            </a:r>
            <a:endParaRPr lang="nl-NL" sz="1600" dirty="0">
              <a:solidFill>
                <a:schemeClr val="accent6">
                  <a:lumMod val="50000"/>
                </a:schemeClr>
              </a:solidFill>
            </a:endParaRPr>
          </a:p>
        </p:txBody>
      </p:sp>
    </p:spTree>
    <p:extLst>
      <p:ext uri="{BB962C8B-B14F-4D97-AF65-F5344CB8AC3E}">
        <p14:creationId xmlns:p14="http://schemas.microsoft.com/office/powerpoint/2010/main" val="188510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sz="half" idx="2"/>
            <p:extLst>
              <p:ext uri="{D42A27DB-BD31-4B8C-83A1-F6EECF244321}">
                <p14:modId xmlns:p14="http://schemas.microsoft.com/office/powerpoint/2010/main" val="3146689887"/>
              </p:ext>
            </p:extLst>
          </p:nvPr>
        </p:nvGraphicFramePr>
        <p:xfrm>
          <a:off x="673099" y="2005372"/>
          <a:ext cx="10610492" cy="3671653"/>
        </p:xfrm>
        <a:graphic>
          <a:graphicData uri="http://schemas.openxmlformats.org/drawingml/2006/table">
            <a:tbl>
              <a:tblPr firstRow="1" bandRow="1">
                <a:tableStyleId>{93296810-A885-4BE3-A3E7-6D5BEEA58F35}</a:tableStyleId>
              </a:tblPr>
              <a:tblGrid>
                <a:gridCol w="543420">
                  <a:extLst>
                    <a:ext uri="{9D8B030D-6E8A-4147-A177-3AD203B41FA5}">
                      <a16:colId xmlns:a16="http://schemas.microsoft.com/office/drawing/2014/main" val="3410159161"/>
                    </a:ext>
                  </a:extLst>
                </a:gridCol>
                <a:gridCol w="1063042">
                  <a:extLst>
                    <a:ext uri="{9D8B030D-6E8A-4147-A177-3AD203B41FA5}">
                      <a16:colId xmlns:a16="http://schemas.microsoft.com/office/drawing/2014/main" val="1367086900"/>
                    </a:ext>
                  </a:extLst>
                </a:gridCol>
                <a:gridCol w="1464777">
                  <a:extLst>
                    <a:ext uri="{9D8B030D-6E8A-4147-A177-3AD203B41FA5}">
                      <a16:colId xmlns:a16="http://schemas.microsoft.com/office/drawing/2014/main" val="2622632339"/>
                    </a:ext>
                  </a:extLst>
                </a:gridCol>
                <a:gridCol w="976184">
                  <a:extLst>
                    <a:ext uri="{9D8B030D-6E8A-4147-A177-3AD203B41FA5}">
                      <a16:colId xmlns:a16="http://schemas.microsoft.com/office/drawing/2014/main" val="245153136"/>
                    </a:ext>
                  </a:extLst>
                </a:gridCol>
                <a:gridCol w="1264709">
                  <a:extLst>
                    <a:ext uri="{9D8B030D-6E8A-4147-A177-3AD203B41FA5}">
                      <a16:colId xmlns:a16="http://schemas.microsoft.com/office/drawing/2014/main" val="991264514"/>
                    </a:ext>
                  </a:extLst>
                </a:gridCol>
                <a:gridCol w="1059672">
                  <a:extLst>
                    <a:ext uri="{9D8B030D-6E8A-4147-A177-3AD203B41FA5}">
                      <a16:colId xmlns:a16="http://schemas.microsoft.com/office/drawing/2014/main" val="1076817163"/>
                    </a:ext>
                  </a:extLst>
                </a:gridCol>
                <a:gridCol w="1059672">
                  <a:extLst>
                    <a:ext uri="{9D8B030D-6E8A-4147-A177-3AD203B41FA5}">
                      <a16:colId xmlns:a16="http://schemas.microsoft.com/office/drawing/2014/main" val="2850118905"/>
                    </a:ext>
                  </a:extLst>
                </a:gridCol>
                <a:gridCol w="1059672">
                  <a:extLst>
                    <a:ext uri="{9D8B030D-6E8A-4147-A177-3AD203B41FA5}">
                      <a16:colId xmlns:a16="http://schemas.microsoft.com/office/drawing/2014/main" val="3452647717"/>
                    </a:ext>
                  </a:extLst>
                </a:gridCol>
                <a:gridCol w="1059672">
                  <a:extLst>
                    <a:ext uri="{9D8B030D-6E8A-4147-A177-3AD203B41FA5}">
                      <a16:colId xmlns:a16="http://schemas.microsoft.com/office/drawing/2014/main" val="4001602010"/>
                    </a:ext>
                  </a:extLst>
                </a:gridCol>
                <a:gridCol w="1059672">
                  <a:extLst>
                    <a:ext uri="{9D8B030D-6E8A-4147-A177-3AD203B41FA5}">
                      <a16:colId xmlns:a16="http://schemas.microsoft.com/office/drawing/2014/main" val="3674662698"/>
                    </a:ext>
                  </a:extLst>
                </a:gridCol>
              </a:tblGrid>
              <a:tr h="59965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Praktijk</a:t>
                      </a:r>
                    </a:p>
                    <a:p>
                      <a:endParaRPr lang="nl-NL" dirty="0" smtClean="0">
                        <a:solidFill>
                          <a:schemeClr val="tx2"/>
                        </a:solidFill>
                      </a:endParaRPr>
                    </a:p>
                  </a:txBody>
                  <a:tcPr>
                    <a:solidFill>
                      <a:srgbClr val="6AB650"/>
                    </a:solidFill>
                  </a:tcPr>
                </a:tc>
                <a:tc hMerge="1">
                  <a:txBody>
                    <a:bodyPr/>
                    <a:lstStyle/>
                    <a:p>
                      <a:endParaRPr lang="nl-NL"/>
                    </a:p>
                  </a:txBody>
                  <a:tcPr/>
                </a:tc>
                <a:tc gridSpan="8">
                  <a:txBody>
                    <a:bodyPr/>
                    <a:lstStyle/>
                    <a:p>
                      <a:pPr marL="0" algn="ctr" defTabSz="914400" rtl="0" eaLnBrk="1" fontAlgn="b" latinLnBrk="0" hangingPunct="1"/>
                      <a:r>
                        <a:rPr lang="nl-NL" sz="1800" b="0" i="0" u="none" strike="noStrike" kern="1200" dirty="0" smtClean="0">
                          <a:solidFill>
                            <a:schemeClr val="bg1"/>
                          </a:solidFill>
                          <a:effectLst/>
                          <a:latin typeface="+mn-lt"/>
                          <a:ea typeface="+mn-ea"/>
                          <a:cs typeface="+mn-cs"/>
                        </a:rPr>
                        <a:t>Patiënten 40</a:t>
                      </a:r>
                      <a:r>
                        <a:rPr lang="nl-NL" sz="1800" b="0" i="0" u="none" strike="noStrike" kern="1200" baseline="0" dirty="0" smtClean="0">
                          <a:solidFill>
                            <a:schemeClr val="bg1"/>
                          </a:solidFill>
                          <a:effectLst/>
                          <a:latin typeface="+mn-lt"/>
                          <a:ea typeface="+mn-ea"/>
                          <a:cs typeface="+mn-cs"/>
                        </a:rPr>
                        <a:t> jaar en ouder met BNP test in 5 jaar periode JAAR-JAAR</a:t>
                      </a:r>
                      <a:endParaRPr lang="nl-NL" sz="1800" b="0" i="0" u="none" strike="noStrike" kern="1200" dirty="0">
                        <a:solidFill>
                          <a:schemeClr val="bg1"/>
                        </a:solidFill>
                        <a:effectLst/>
                        <a:latin typeface="+mn-lt"/>
                        <a:ea typeface="+mn-ea"/>
                        <a:cs typeface="+mn-cs"/>
                      </a:endParaRPr>
                    </a:p>
                  </a:txBody>
                  <a:tcPr marL="9525" marR="9525" marT="9525" marB="0">
                    <a:solidFill>
                      <a:srgbClr val="6AB650"/>
                    </a:solidFill>
                  </a:tcPr>
                </a:tc>
                <a:tc hMerge="1">
                  <a:txBody>
                    <a:bodyPr/>
                    <a:lstStyle/>
                    <a:p>
                      <a:pPr algn="ctr"/>
                      <a:endParaRPr lang="nl-NL" dirty="0">
                        <a:solidFill>
                          <a:schemeClr val="tx2"/>
                        </a:solidFill>
                      </a:endParaRPr>
                    </a:p>
                  </a:txBody>
                  <a:tcPr marL="9525" marR="9525" marT="9525" marB="0">
                    <a:solidFill>
                      <a:srgbClr val="6AB650"/>
                    </a:solidFill>
                  </a:tcPr>
                </a:tc>
                <a:tc hMerge="1">
                  <a:txBody>
                    <a:bodyPr/>
                    <a:lstStyle/>
                    <a:p>
                      <a:pPr algn="ctr"/>
                      <a:endParaRPr lang="nl-NL" dirty="0">
                        <a:solidFill>
                          <a:schemeClr val="tx2"/>
                        </a:solidFill>
                      </a:endParaRPr>
                    </a:p>
                  </a:txBody>
                  <a:tcPr marL="9525" marR="9525" marT="9525" marB="0">
                    <a:solidFill>
                      <a:srgbClr val="6AB650"/>
                    </a:solidFill>
                  </a:tcPr>
                </a:tc>
                <a:tc hMerge="1">
                  <a:txBody>
                    <a:bodyPr/>
                    <a:lstStyle/>
                    <a:p>
                      <a:pPr algn="ctr"/>
                      <a:endParaRPr lang="nl-NL" dirty="0">
                        <a:solidFill>
                          <a:schemeClr val="tx2"/>
                        </a:solidFill>
                      </a:endParaRPr>
                    </a:p>
                  </a:txBody>
                  <a:tcPr marL="9525" marR="9525" marT="9525" marB="0">
                    <a:solidFill>
                      <a:srgbClr val="6AB650"/>
                    </a:solidFill>
                  </a:tcPr>
                </a:tc>
                <a:tc hMerge="1">
                  <a:txBody>
                    <a:bodyPr/>
                    <a:lstStyle/>
                    <a:p>
                      <a:pPr algn="ctr"/>
                      <a:endParaRPr lang="nl-NL" dirty="0">
                        <a:solidFill>
                          <a:schemeClr val="tx2"/>
                        </a:solidFill>
                      </a:endParaRPr>
                    </a:p>
                  </a:txBody>
                  <a:tcPr marL="9525" marR="9525" marT="9525" marB="0">
                    <a:solidFill>
                      <a:srgbClr val="6AB650"/>
                    </a:solidFill>
                  </a:tcPr>
                </a:tc>
                <a:tc hMerge="1">
                  <a:txBody>
                    <a:bodyPr/>
                    <a:lstStyle/>
                    <a:p>
                      <a:pPr algn="ctr"/>
                      <a:endParaRPr lang="nl-NL" dirty="0">
                        <a:solidFill>
                          <a:schemeClr val="bg1"/>
                        </a:solidFill>
                      </a:endParaRPr>
                    </a:p>
                  </a:txBody>
                  <a:tcPr marL="9525" marR="9525" marT="9525" marB="0">
                    <a:solidFill>
                      <a:srgbClr val="6AB650"/>
                    </a:solidFill>
                  </a:tcPr>
                </a:tc>
                <a:tc hMerge="1">
                  <a:txBody>
                    <a:bodyPr/>
                    <a:lstStyle/>
                    <a:p>
                      <a:pPr algn="ctr"/>
                      <a:endParaRPr lang="nl-NL" dirty="0">
                        <a:solidFill>
                          <a:schemeClr val="bg1"/>
                        </a:solidFill>
                      </a:endParaRPr>
                    </a:p>
                  </a:txBody>
                  <a:tcPr marL="9525" marR="9525" marT="9525" marB="0">
                    <a:solidFill>
                      <a:srgbClr val="6AB650"/>
                    </a:solidFill>
                  </a:tcPr>
                </a:tc>
                <a:tc hMerge="1">
                  <a:txBody>
                    <a:bodyPr/>
                    <a:lstStyle/>
                    <a:p>
                      <a:pPr algn="ctr"/>
                      <a:endParaRPr lang="nl-NL" dirty="0">
                        <a:solidFill>
                          <a:schemeClr val="bg1"/>
                        </a:solidFill>
                      </a:endParaRPr>
                    </a:p>
                  </a:txBody>
                  <a:tcPr marL="9525" marR="9525" marT="9525" marB="0">
                    <a:solidFill>
                      <a:srgbClr val="6AB650"/>
                    </a:solidFill>
                  </a:tcPr>
                </a:tc>
                <a:extLst>
                  <a:ext uri="{0D108BD9-81ED-4DB2-BD59-A6C34878D82A}">
                    <a16:rowId xmlns:a16="http://schemas.microsoft.com/office/drawing/2014/main" val="3802769202"/>
                  </a:ext>
                </a:extLst>
              </a:tr>
              <a:tr h="513916">
                <a:tc gridSpan="2">
                  <a:txBody>
                    <a:bodyPr/>
                    <a:lstStyle/>
                    <a:p>
                      <a:endParaRPr lang="nl-NL" dirty="0">
                        <a:solidFill>
                          <a:schemeClr val="tx2"/>
                        </a:solidFill>
                      </a:endParaRPr>
                    </a:p>
                  </a:txBody>
                  <a:tcPr>
                    <a:solidFill>
                      <a:srgbClr val="6AB650"/>
                    </a:solidFill>
                  </a:tcPr>
                </a:tc>
                <a:tc hMerge="1">
                  <a:txBody>
                    <a:bodyPr/>
                    <a:lstStyle/>
                    <a:p>
                      <a:endParaRPr lang="nl-NL" dirty="0">
                        <a:solidFill>
                          <a:schemeClr val="tx2"/>
                        </a:solidFill>
                      </a:endParaRPr>
                    </a:p>
                  </a:txBody>
                  <a:tcPr>
                    <a:solidFill>
                      <a:srgbClr val="6AB650"/>
                    </a:solidFill>
                  </a:tcPr>
                </a:tc>
                <a:tc>
                  <a:txBody>
                    <a:bodyPr/>
                    <a:lstStyle/>
                    <a:p>
                      <a:pPr marL="0" algn="ctr" defTabSz="914400" rtl="0" eaLnBrk="1" fontAlgn="b" latinLnBrk="0" hangingPunct="1"/>
                      <a:r>
                        <a:rPr lang="nl-NL" sz="1600" u="none" strike="noStrike" kern="1200" baseline="0" dirty="0" smtClean="0">
                          <a:solidFill>
                            <a:schemeClr val="bg1"/>
                          </a:solidFill>
                          <a:effectLst/>
                        </a:rPr>
                        <a:t>Totaal</a:t>
                      </a:r>
                      <a:endParaRPr lang="nl-NL" sz="1600" b="0" i="0" u="none" strike="noStrike" kern="1200" dirty="0">
                        <a:solidFill>
                          <a:schemeClr val="bg1"/>
                        </a:solidFill>
                        <a:effectLst/>
                        <a:latin typeface="+mn-lt"/>
                        <a:ea typeface="+mn-ea"/>
                        <a:cs typeface="+mn-cs"/>
                      </a:endParaRPr>
                    </a:p>
                  </a:txBody>
                  <a:tcPr marL="9525" marR="9525" marT="9525" marB="0">
                    <a:solidFill>
                      <a:srgbClr val="6AB650"/>
                    </a:solidFill>
                  </a:tcPr>
                </a:tc>
                <a:tc>
                  <a:txBody>
                    <a:bodyPr/>
                    <a:lstStyle/>
                    <a:p>
                      <a:pPr algn="ctr"/>
                      <a:r>
                        <a:rPr lang="nl-NL" sz="1600" dirty="0" smtClean="0">
                          <a:solidFill>
                            <a:schemeClr val="bg1"/>
                          </a:solidFill>
                        </a:rPr>
                        <a:t>HVZ</a:t>
                      </a:r>
                      <a:endParaRPr lang="nl-NL" sz="1600" dirty="0">
                        <a:solidFill>
                          <a:schemeClr val="bg1"/>
                        </a:solidFill>
                      </a:endParaRPr>
                    </a:p>
                  </a:txBody>
                  <a:tcPr marL="9525" marR="9525" marT="9525" marB="0">
                    <a:solidFill>
                      <a:srgbClr val="6AB650"/>
                    </a:solidFill>
                  </a:tcPr>
                </a:tc>
                <a:tc>
                  <a:txBody>
                    <a:bodyPr/>
                    <a:lstStyle/>
                    <a:p>
                      <a:pPr algn="ctr"/>
                      <a:r>
                        <a:rPr lang="nl-NL" sz="1600" dirty="0" smtClean="0">
                          <a:solidFill>
                            <a:schemeClr val="bg1"/>
                          </a:solidFill>
                        </a:rPr>
                        <a:t>Hypertensie</a:t>
                      </a:r>
                      <a:endParaRPr lang="nl-NL" sz="1600" dirty="0">
                        <a:solidFill>
                          <a:schemeClr val="bg1"/>
                        </a:solidFill>
                      </a:endParaRPr>
                    </a:p>
                  </a:txBody>
                  <a:tcPr marL="9525" marR="9525" marT="9525" marB="0">
                    <a:solidFill>
                      <a:srgbClr val="6AB650"/>
                    </a:solidFill>
                  </a:tcPr>
                </a:tc>
                <a:tc>
                  <a:txBody>
                    <a:bodyPr/>
                    <a:lstStyle/>
                    <a:p>
                      <a:pPr algn="ctr"/>
                      <a:r>
                        <a:rPr lang="nl-NL" sz="1600" dirty="0" smtClean="0">
                          <a:solidFill>
                            <a:schemeClr val="bg1"/>
                          </a:solidFill>
                        </a:rPr>
                        <a:t>T93</a:t>
                      </a:r>
                      <a:r>
                        <a:rPr lang="nl-NL" sz="1600" baseline="0" dirty="0" smtClean="0">
                          <a:solidFill>
                            <a:schemeClr val="bg1"/>
                          </a:solidFill>
                        </a:rPr>
                        <a:t> </a:t>
                      </a:r>
                      <a:endParaRPr lang="nl-NL" sz="1600" dirty="0">
                        <a:solidFill>
                          <a:schemeClr val="bg1"/>
                        </a:solidFill>
                      </a:endParaRPr>
                    </a:p>
                  </a:txBody>
                  <a:tcPr marL="9525" marR="9525" marT="9525" marB="0">
                    <a:solidFill>
                      <a:srgbClr val="6AB650"/>
                    </a:solidFill>
                  </a:tcPr>
                </a:tc>
                <a:tc>
                  <a:txBody>
                    <a:bodyPr/>
                    <a:lstStyle/>
                    <a:p>
                      <a:pPr algn="ctr"/>
                      <a:r>
                        <a:rPr lang="nl-NL" sz="1600" dirty="0" smtClean="0">
                          <a:solidFill>
                            <a:schemeClr val="bg1"/>
                          </a:solidFill>
                        </a:rPr>
                        <a:t>CVRM</a:t>
                      </a:r>
                      <a:endParaRPr lang="nl-NL" sz="1600" dirty="0">
                        <a:solidFill>
                          <a:schemeClr val="bg1"/>
                        </a:solidFill>
                      </a:endParaRPr>
                    </a:p>
                  </a:txBody>
                  <a:tcPr marL="9525" marR="9525" marT="9525" marB="0">
                    <a:solidFill>
                      <a:srgbClr val="6AB650"/>
                    </a:solidFill>
                  </a:tcPr>
                </a:tc>
                <a:tc>
                  <a:txBody>
                    <a:bodyPr/>
                    <a:lstStyle/>
                    <a:p>
                      <a:pPr algn="ctr"/>
                      <a:r>
                        <a:rPr lang="nl-NL" sz="1600" dirty="0" smtClean="0">
                          <a:solidFill>
                            <a:schemeClr val="bg1"/>
                          </a:solidFill>
                        </a:rPr>
                        <a:t>Cardio overig</a:t>
                      </a:r>
                      <a:endParaRPr lang="nl-NL" sz="1600" dirty="0">
                        <a:solidFill>
                          <a:schemeClr val="bg1"/>
                        </a:solidFill>
                      </a:endParaRPr>
                    </a:p>
                  </a:txBody>
                  <a:tcPr marL="9525" marR="9525" marT="9525" marB="0">
                    <a:solidFill>
                      <a:srgbClr val="6AB650"/>
                    </a:solidFill>
                  </a:tcPr>
                </a:tc>
                <a:tc>
                  <a:txBody>
                    <a:bodyPr/>
                    <a:lstStyle/>
                    <a:p>
                      <a:pPr algn="ctr"/>
                      <a:r>
                        <a:rPr lang="nl-NL" sz="1600" dirty="0" smtClean="0">
                          <a:solidFill>
                            <a:schemeClr val="bg1"/>
                          </a:solidFill>
                        </a:rPr>
                        <a:t>Som van Cardio</a:t>
                      </a:r>
                      <a:endParaRPr lang="nl-NL" sz="1600" dirty="0">
                        <a:solidFill>
                          <a:schemeClr val="bg1"/>
                        </a:solidFill>
                      </a:endParaRPr>
                    </a:p>
                  </a:txBody>
                  <a:tcPr marL="9525" marR="9525" marT="9525" marB="0">
                    <a:solidFill>
                      <a:srgbClr val="6AB650"/>
                    </a:solidFill>
                  </a:tcPr>
                </a:tc>
                <a:tc>
                  <a:txBody>
                    <a:bodyPr/>
                    <a:lstStyle/>
                    <a:p>
                      <a:pPr algn="ctr"/>
                      <a:r>
                        <a:rPr lang="nl-NL" sz="1600" dirty="0" smtClean="0">
                          <a:solidFill>
                            <a:schemeClr val="bg1"/>
                          </a:solidFill>
                        </a:rPr>
                        <a:t>%Som van cardio</a:t>
                      </a:r>
                      <a:endParaRPr lang="nl-NL" sz="1600" dirty="0">
                        <a:solidFill>
                          <a:schemeClr val="bg1"/>
                        </a:solidFill>
                      </a:endParaRPr>
                    </a:p>
                  </a:txBody>
                  <a:tcPr marL="9525" marR="9525" marT="9525" marB="0">
                    <a:solidFill>
                      <a:srgbClr val="6AB650"/>
                    </a:solidFill>
                  </a:tcPr>
                </a:tc>
                <a:extLst>
                  <a:ext uri="{0D108BD9-81ED-4DB2-BD59-A6C34878D82A}">
                    <a16:rowId xmlns:a16="http://schemas.microsoft.com/office/drawing/2014/main" val="2427883297"/>
                  </a:ext>
                </a:extLst>
              </a:tr>
              <a:tr h="265918">
                <a:tc>
                  <a:txBody>
                    <a:bodyPr/>
                    <a:lstStyle/>
                    <a:p>
                      <a:pPr marL="0" algn="ctr" defTabSz="914400" rtl="0" eaLnBrk="1" latinLnBrk="0" hangingPunct="1"/>
                      <a:r>
                        <a:rPr lang="nl-NL" sz="1600" u="none" strike="noStrike" kern="1200" baseline="0" dirty="0" smtClean="0">
                          <a:solidFill>
                            <a:schemeClr val="bg1"/>
                          </a:solidFill>
                          <a:effectLst/>
                        </a:rPr>
                        <a:t>P1</a:t>
                      </a:r>
                      <a:endParaRPr lang="nl-NL" sz="1600" b="1" i="0" u="none" strike="noStrike" kern="1200" baseline="0" dirty="0">
                        <a:solidFill>
                          <a:schemeClr val="bg1"/>
                        </a:solidFill>
                        <a:effectLst/>
                        <a:latin typeface="+mn-lt"/>
                        <a:ea typeface="+mn-ea"/>
                        <a:cs typeface="+mn-cs"/>
                      </a:endParaRPr>
                    </a:p>
                  </a:txBody>
                  <a:tcPr marL="9525" marR="9525" marT="9525" marB="0" anchor="b">
                    <a:solidFill>
                      <a:srgbClr val="6AB650"/>
                    </a:solidFill>
                  </a:tcPr>
                </a:tc>
                <a:tc>
                  <a:txBody>
                    <a:bodyPr/>
                    <a:lstStyle/>
                    <a:p>
                      <a:endParaRPr lang="nl-NL" dirty="0"/>
                    </a:p>
                  </a:txBody>
                  <a:tcPr marL="9525" marR="9525" marT="9525" marB="0" anchor="b">
                    <a:solidFill>
                      <a:srgbClr val="6AB650"/>
                    </a:solidFill>
                  </a:tcPr>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914400" rtl="0" eaLnBrk="1" fontAlgn="b" latinLnBrk="0" hangingPunct="1"/>
                      <a:endParaRPr lang="nl-NL" sz="1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82%</a:t>
                      </a:r>
                    </a:p>
                  </a:txBody>
                  <a:tcPr marL="9525" marR="9525" marT="9525" marB="0" anchor="b"/>
                </a:tc>
                <a:extLst>
                  <a:ext uri="{0D108BD9-81ED-4DB2-BD59-A6C34878D82A}">
                    <a16:rowId xmlns:a16="http://schemas.microsoft.com/office/drawing/2014/main" val="200359865"/>
                  </a:ext>
                </a:extLst>
              </a:tr>
              <a:tr h="265918">
                <a:tc>
                  <a:txBody>
                    <a:bodyPr/>
                    <a:lstStyle/>
                    <a:p>
                      <a:pPr marL="0" algn="ctr" defTabSz="914400" rtl="0" eaLnBrk="1" latinLnBrk="0" hangingPunct="1"/>
                      <a:r>
                        <a:rPr lang="nl-NL" sz="1600" u="none" strike="noStrike" kern="1200" baseline="0" dirty="0" smtClean="0">
                          <a:solidFill>
                            <a:schemeClr val="bg1"/>
                          </a:solidFill>
                          <a:effectLst/>
                        </a:rPr>
                        <a:t>P2</a:t>
                      </a:r>
                      <a:endParaRPr lang="nl-NL" sz="1600" b="1" i="0" u="none" strike="noStrike" kern="1200" baseline="0" dirty="0">
                        <a:solidFill>
                          <a:schemeClr val="bg1"/>
                        </a:solidFill>
                        <a:effectLst/>
                        <a:latin typeface="+mn-lt"/>
                        <a:ea typeface="+mn-ea"/>
                        <a:cs typeface="+mn-cs"/>
                      </a:endParaRPr>
                    </a:p>
                  </a:txBody>
                  <a:tcPr marL="9525" marR="9525" marT="9525" marB="0" anchor="b">
                    <a:solidFill>
                      <a:srgbClr val="6AB650"/>
                    </a:solidFill>
                  </a:tcPr>
                </a:tc>
                <a:tc>
                  <a:txBody>
                    <a:bodyPr/>
                    <a:lstStyle/>
                    <a:p>
                      <a:endParaRPr lang="nl-NL"/>
                    </a:p>
                  </a:txBody>
                  <a:tcPr marL="9525" marR="9525" marT="9525" marB="0" anchor="b">
                    <a:solidFill>
                      <a:srgbClr val="6AB650"/>
                    </a:solidFill>
                  </a:tcPr>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914400" rtl="0" eaLnBrk="1" fontAlgn="b" latinLnBrk="0" hangingPunct="1"/>
                      <a:endParaRPr lang="nl-NL" sz="1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79%</a:t>
                      </a:r>
                    </a:p>
                  </a:txBody>
                  <a:tcPr marL="9525" marR="9525" marT="9525" marB="0" anchor="b"/>
                </a:tc>
                <a:extLst>
                  <a:ext uri="{0D108BD9-81ED-4DB2-BD59-A6C34878D82A}">
                    <a16:rowId xmlns:a16="http://schemas.microsoft.com/office/drawing/2014/main" val="746293161"/>
                  </a:ext>
                </a:extLst>
              </a:tr>
              <a:tr h="265918">
                <a:tc>
                  <a:txBody>
                    <a:bodyPr/>
                    <a:lstStyle/>
                    <a:p>
                      <a:pPr marL="0" algn="ctr" defTabSz="914400" rtl="0" eaLnBrk="1" latinLnBrk="0" hangingPunct="1"/>
                      <a:r>
                        <a:rPr lang="nl-NL" sz="1600" u="none" strike="noStrike" kern="1200" baseline="0" dirty="0" smtClean="0">
                          <a:solidFill>
                            <a:schemeClr val="bg1"/>
                          </a:solidFill>
                          <a:effectLst/>
                        </a:rPr>
                        <a:t>P3</a:t>
                      </a:r>
                      <a:endParaRPr lang="nl-NL" sz="1600" b="1" i="0" u="none" strike="noStrike" kern="1200" baseline="0" dirty="0">
                        <a:solidFill>
                          <a:schemeClr val="bg1"/>
                        </a:solidFill>
                        <a:effectLst/>
                        <a:latin typeface="+mn-lt"/>
                        <a:ea typeface="+mn-ea"/>
                        <a:cs typeface="+mn-cs"/>
                      </a:endParaRPr>
                    </a:p>
                  </a:txBody>
                  <a:tcPr marL="9525" marR="9525" marT="9525" marB="0" anchor="b">
                    <a:solidFill>
                      <a:srgbClr val="6AB650"/>
                    </a:solidFill>
                  </a:tcPr>
                </a:tc>
                <a:tc>
                  <a:txBody>
                    <a:bodyPr/>
                    <a:lstStyle/>
                    <a:p>
                      <a:endParaRPr lang="nl-NL"/>
                    </a:p>
                  </a:txBody>
                  <a:tcPr marL="9525" marR="9525" marT="9525" marB="0" anchor="b">
                    <a:solidFill>
                      <a:srgbClr val="6AB650"/>
                    </a:solidFill>
                  </a:tcPr>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914400" rtl="0" eaLnBrk="1" fontAlgn="b" latinLnBrk="0" hangingPunct="1"/>
                      <a:endParaRPr lang="nl-NL" sz="1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71%</a:t>
                      </a:r>
                    </a:p>
                  </a:txBody>
                  <a:tcPr marL="9525" marR="9525" marT="9525" marB="0" anchor="b"/>
                </a:tc>
                <a:extLst>
                  <a:ext uri="{0D108BD9-81ED-4DB2-BD59-A6C34878D82A}">
                    <a16:rowId xmlns:a16="http://schemas.microsoft.com/office/drawing/2014/main" val="336302903"/>
                  </a:ext>
                </a:extLst>
              </a:tr>
              <a:tr h="265918">
                <a:tc>
                  <a:txBody>
                    <a:bodyPr/>
                    <a:lstStyle/>
                    <a:p>
                      <a:pPr marL="0" algn="ctr" defTabSz="914400" rtl="0" eaLnBrk="1" latinLnBrk="0" hangingPunct="1"/>
                      <a:r>
                        <a:rPr lang="nl-NL" sz="1600" u="none" strike="noStrike" kern="1200" baseline="0" dirty="0" smtClean="0">
                          <a:solidFill>
                            <a:schemeClr val="bg1"/>
                          </a:solidFill>
                          <a:effectLst/>
                        </a:rPr>
                        <a:t>P4</a:t>
                      </a:r>
                      <a:endParaRPr lang="nl-NL" sz="1600" b="1" i="0" u="none" strike="noStrike" kern="1200" baseline="0" dirty="0">
                        <a:solidFill>
                          <a:schemeClr val="bg1"/>
                        </a:solidFill>
                        <a:effectLst/>
                        <a:latin typeface="+mn-lt"/>
                        <a:ea typeface="+mn-ea"/>
                        <a:cs typeface="+mn-cs"/>
                      </a:endParaRPr>
                    </a:p>
                  </a:txBody>
                  <a:tcPr marL="9525" marR="9525" marT="9525" marB="0" anchor="b">
                    <a:solidFill>
                      <a:srgbClr val="6AB650"/>
                    </a:solidFill>
                  </a:tcPr>
                </a:tc>
                <a:tc>
                  <a:txBody>
                    <a:bodyPr/>
                    <a:lstStyle/>
                    <a:p>
                      <a:endParaRPr lang="nl-NL"/>
                    </a:p>
                  </a:txBody>
                  <a:tcPr marL="9525" marR="9525" marT="9525" marB="0" anchor="b">
                    <a:solidFill>
                      <a:srgbClr val="6AB650"/>
                    </a:solidFill>
                  </a:tcPr>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b="0" i="0" u="none" strike="noStrike" kern="1200">
                        <a:solidFill>
                          <a:srgbClr val="000000"/>
                        </a:solidFill>
                        <a:effectLst/>
                        <a:latin typeface="+mn-lt"/>
                        <a:ea typeface="+mn-ea"/>
                        <a:cs typeface="+mn-cs"/>
                      </a:endParaRPr>
                    </a:p>
                  </a:txBody>
                  <a:tcPr marL="9525" marR="9525" marT="9525" marB="0" anchor="b"/>
                </a:tc>
                <a:tc>
                  <a:txBody>
                    <a:bodyPr/>
                    <a:lstStyle/>
                    <a:p>
                      <a:pPr marL="0" algn="ctr" defTabSz="914400" rtl="0" eaLnBrk="1" fontAlgn="b" latinLnBrk="0" hangingPunct="1"/>
                      <a:endParaRPr lang="nl-NL" sz="1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81%</a:t>
                      </a:r>
                    </a:p>
                  </a:txBody>
                  <a:tcPr marL="9525" marR="9525" marT="9525" marB="0" anchor="b"/>
                </a:tc>
                <a:extLst>
                  <a:ext uri="{0D108BD9-81ED-4DB2-BD59-A6C34878D82A}">
                    <a16:rowId xmlns:a16="http://schemas.microsoft.com/office/drawing/2014/main" val="1225282955"/>
                  </a:ext>
                </a:extLst>
              </a:tr>
              <a:tr h="265918">
                <a:tc>
                  <a:txBody>
                    <a:bodyPr/>
                    <a:lstStyle/>
                    <a:p>
                      <a:pPr marL="0" algn="ctr" defTabSz="914400" rtl="0" eaLnBrk="1" latinLnBrk="0" hangingPunct="1"/>
                      <a:r>
                        <a:rPr lang="nl-NL" sz="1600" u="none" strike="noStrike" kern="1200" baseline="0" dirty="0" smtClean="0">
                          <a:solidFill>
                            <a:schemeClr val="bg1"/>
                          </a:solidFill>
                          <a:effectLst/>
                        </a:rPr>
                        <a:t>P5</a:t>
                      </a:r>
                      <a:endParaRPr lang="nl-NL" sz="1600" b="1" i="0" u="none" strike="noStrike" kern="1200" baseline="0" dirty="0">
                        <a:solidFill>
                          <a:schemeClr val="bg1"/>
                        </a:solidFill>
                        <a:effectLst/>
                        <a:latin typeface="+mn-lt"/>
                        <a:ea typeface="+mn-ea"/>
                        <a:cs typeface="+mn-cs"/>
                      </a:endParaRPr>
                    </a:p>
                  </a:txBody>
                  <a:tcPr marL="9525" marR="9525" marT="9525" marB="0" anchor="b">
                    <a:solidFill>
                      <a:srgbClr val="6AB650"/>
                    </a:solidFill>
                  </a:tcPr>
                </a:tc>
                <a:tc>
                  <a:txBody>
                    <a:bodyPr/>
                    <a:lstStyle/>
                    <a:p>
                      <a:endParaRPr lang="nl-NL"/>
                    </a:p>
                  </a:txBody>
                  <a:tcPr marL="9525" marR="9525" marT="9525" marB="0" anchor="b">
                    <a:solidFill>
                      <a:srgbClr val="6AB650"/>
                    </a:solidFill>
                  </a:tcPr>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914400" rtl="0" eaLnBrk="1" fontAlgn="b" latinLnBrk="0" hangingPunct="1"/>
                      <a:endParaRPr lang="nl-NL" sz="1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65%</a:t>
                      </a:r>
                    </a:p>
                  </a:txBody>
                  <a:tcPr marL="9525" marR="9525" marT="9525" marB="0" anchor="b"/>
                </a:tc>
                <a:extLst>
                  <a:ext uri="{0D108BD9-81ED-4DB2-BD59-A6C34878D82A}">
                    <a16:rowId xmlns:a16="http://schemas.microsoft.com/office/drawing/2014/main" val="4068710704"/>
                  </a:ext>
                </a:extLst>
              </a:tr>
              <a:tr h="265918">
                <a:tc>
                  <a:txBody>
                    <a:bodyPr/>
                    <a:lstStyle/>
                    <a:p>
                      <a:pPr marL="0" algn="ctr" defTabSz="914400" rtl="0" eaLnBrk="1" latinLnBrk="0" hangingPunct="1"/>
                      <a:r>
                        <a:rPr lang="nl-NL" sz="1600" u="none" strike="noStrike" kern="1200" baseline="0" dirty="0" smtClean="0">
                          <a:solidFill>
                            <a:schemeClr val="bg1"/>
                          </a:solidFill>
                          <a:effectLst/>
                        </a:rPr>
                        <a:t>P6</a:t>
                      </a:r>
                      <a:endParaRPr lang="nl-NL" sz="1600" b="1" i="0" u="none" strike="noStrike" kern="1200" baseline="0" dirty="0">
                        <a:solidFill>
                          <a:schemeClr val="bg1"/>
                        </a:solidFill>
                        <a:effectLst/>
                        <a:latin typeface="+mn-lt"/>
                        <a:ea typeface="+mn-ea"/>
                        <a:cs typeface="+mn-cs"/>
                      </a:endParaRPr>
                    </a:p>
                  </a:txBody>
                  <a:tcPr marL="9525" marR="9525" marT="9525" marB="0" anchor="b">
                    <a:solidFill>
                      <a:srgbClr val="6AB650"/>
                    </a:solidFill>
                  </a:tcPr>
                </a:tc>
                <a:tc>
                  <a:txBody>
                    <a:bodyPr/>
                    <a:lstStyle/>
                    <a:p>
                      <a:endParaRPr lang="nl-NL"/>
                    </a:p>
                  </a:txBody>
                  <a:tcPr marL="9525" marR="9525" marT="9525" marB="0" anchor="b">
                    <a:solidFill>
                      <a:srgbClr val="6AB650"/>
                    </a:solidFill>
                  </a:tcPr>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914400" rtl="0" eaLnBrk="1" fontAlgn="b" latinLnBrk="0" hangingPunct="1"/>
                      <a:endParaRPr lang="nl-NL" sz="1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74%</a:t>
                      </a:r>
                    </a:p>
                  </a:txBody>
                  <a:tcPr marL="9525" marR="9525" marT="9525" marB="0" anchor="b"/>
                </a:tc>
                <a:extLst>
                  <a:ext uri="{0D108BD9-81ED-4DB2-BD59-A6C34878D82A}">
                    <a16:rowId xmlns:a16="http://schemas.microsoft.com/office/drawing/2014/main" val="1942650645"/>
                  </a:ext>
                </a:extLst>
              </a:tr>
              <a:tr h="265918">
                <a:tc>
                  <a:txBody>
                    <a:bodyPr/>
                    <a:lstStyle/>
                    <a:p>
                      <a:pPr marL="0" algn="ctr" defTabSz="914400" rtl="0" eaLnBrk="1" latinLnBrk="0" hangingPunct="1"/>
                      <a:r>
                        <a:rPr lang="nl-NL" sz="1600" u="none" strike="noStrike" kern="1200" baseline="0" dirty="0" smtClean="0">
                          <a:solidFill>
                            <a:schemeClr val="bg1"/>
                          </a:solidFill>
                          <a:effectLst/>
                        </a:rPr>
                        <a:t>P7</a:t>
                      </a:r>
                      <a:endParaRPr lang="nl-NL" sz="1600" b="1" i="0" u="none" strike="noStrike" kern="1200" baseline="0" dirty="0">
                        <a:solidFill>
                          <a:schemeClr val="bg1"/>
                        </a:solidFill>
                        <a:effectLst/>
                        <a:latin typeface="+mn-lt"/>
                        <a:ea typeface="+mn-ea"/>
                        <a:cs typeface="+mn-cs"/>
                      </a:endParaRPr>
                    </a:p>
                  </a:txBody>
                  <a:tcPr marL="9525" marR="9525" marT="9525" marB="0" anchor="b">
                    <a:solidFill>
                      <a:srgbClr val="6AB650"/>
                    </a:solidFill>
                  </a:tcPr>
                </a:tc>
                <a:tc>
                  <a:txBody>
                    <a:bodyPr/>
                    <a:lstStyle/>
                    <a:p>
                      <a:endParaRPr lang="nl-NL" dirty="0"/>
                    </a:p>
                  </a:txBody>
                  <a:tcPr marL="9525" marR="9525" marT="9525" marB="0" anchor="b">
                    <a:solidFill>
                      <a:srgbClr val="6AB650"/>
                    </a:solidFill>
                  </a:tcPr>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914400" rtl="0" eaLnBrk="1" fontAlgn="b" latinLnBrk="0" hangingPunct="1"/>
                      <a:endParaRPr lang="nl-NL" sz="1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73%</a:t>
                      </a:r>
                    </a:p>
                  </a:txBody>
                  <a:tcPr marL="9525" marR="9525" marT="9525" marB="0" anchor="b"/>
                </a:tc>
                <a:extLst>
                  <a:ext uri="{0D108BD9-81ED-4DB2-BD59-A6C34878D82A}">
                    <a16:rowId xmlns:a16="http://schemas.microsoft.com/office/drawing/2014/main" val="1401123932"/>
                  </a:ext>
                </a:extLst>
              </a:tr>
              <a:tr h="530742">
                <a:tc>
                  <a:txBody>
                    <a:bodyPr/>
                    <a:lstStyle/>
                    <a:p>
                      <a:pPr marL="0" algn="ctr" defTabSz="914400" rtl="0" eaLnBrk="1" latinLnBrk="0" hangingPunct="1"/>
                      <a:endParaRPr lang="nl-NL" sz="1600" b="1" i="0" u="none" strike="noStrike" kern="1200" baseline="0" dirty="0">
                        <a:solidFill>
                          <a:schemeClr val="bg1"/>
                        </a:solidFill>
                        <a:effectLst/>
                        <a:latin typeface="+mn-lt"/>
                        <a:ea typeface="+mn-ea"/>
                        <a:cs typeface="+mn-cs"/>
                      </a:endParaRPr>
                    </a:p>
                  </a:txBody>
                  <a:tcPr marL="9525" marR="9525" marT="9525" marB="0" anchor="b">
                    <a:solidFill>
                      <a:srgbClr val="6AB650"/>
                    </a:solidFill>
                  </a:tcPr>
                </a:tc>
                <a:tc>
                  <a:txBody>
                    <a:bodyPr/>
                    <a:lstStyle/>
                    <a:p>
                      <a:pPr marL="0" algn="ctr" defTabSz="914400" rtl="0" eaLnBrk="1" latinLnBrk="0" hangingPunct="1"/>
                      <a:r>
                        <a:rPr lang="nl-NL" sz="1600" u="none" strike="noStrike" kern="1200" baseline="0" dirty="0" smtClean="0">
                          <a:solidFill>
                            <a:schemeClr val="bg1"/>
                          </a:solidFill>
                          <a:effectLst/>
                        </a:rPr>
                        <a:t>Wijk</a:t>
                      </a:r>
                      <a:endParaRPr lang="nl-NL" sz="1600" b="1" i="0" u="none" strike="noStrike" kern="1200" baseline="0" dirty="0">
                        <a:solidFill>
                          <a:schemeClr val="bg1"/>
                        </a:solidFill>
                        <a:effectLst/>
                        <a:latin typeface="+mn-lt"/>
                        <a:ea typeface="+mn-ea"/>
                        <a:cs typeface="+mn-cs"/>
                      </a:endParaRPr>
                    </a:p>
                  </a:txBody>
                  <a:tcPr marL="9525" marR="9525" marT="9525" marB="0" anchor="b">
                    <a:solidFill>
                      <a:srgbClr val="6AB650"/>
                    </a:solidFill>
                  </a:tcPr>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914400" rtl="0" eaLnBrk="1" fontAlgn="b" latinLnBrk="0" hangingPunct="1"/>
                      <a:endParaRPr lang="nl-NL" sz="1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nl-NL" sz="1800" b="0" i="0" u="none" strike="noStrike" kern="1200" dirty="0">
                          <a:solidFill>
                            <a:srgbClr val="000000"/>
                          </a:solidFill>
                          <a:effectLst/>
                          <a:latin typeface="+mn-lt"/>
                          <a:ea typeface="+mn-ea"/>
                          <a:cs typeface="+mn-cs"/>
                        </a:rPr>
                        <a:t>75%</a:t>
                      </a:r>
                    </a:p>
                  </a:txBody>
                  <a:tcPr marL="9525" marR="9525" marT="9525" marB="0" anchor="b"/>
                </a:tc>
                <a:extLst>
                  <a:ext uri="{0D108BD9-81ED-4DB2-BD59-A6C34878D82A}">
                    <a16:rowId xmlns:a16="http://schemas.microsoft.com/office/drawing/2014/main" val="2787711490"/>
                  </a:ext>
                </a:extLst>
              </a:tr>
            </a:tbl>
          </a:graphicData>
        </a:graphic>
      </p:graphicFrame>
      <p:sp>
        <p:nvSpPr>
          <p:cNvPr id="5" name="Tekstvak 4"/>
          <p:cNvSpPr txBox="1"/>
          <p:nvPr/>
        </p:nvSpPr>
        <p:spPr>
          <a:xfrm>
            <a:off x="673099" y="436419"/>
            <a:ext cx="10903549" cy="1323439"/>
          </a:xfrm>
          <a:prstGeom prst="rect">
            <a:avLst/>
          </a:prstGeom>
          <a:noFill/>
        </p:spPr>
        <p:txBody>
          <a:bodyPr wrap="square" rtlCol="0">
            <a:spAutoFit/>
          </a:bodyPr>
          <a:lstStyle/>
          <a:p>
            <a:r>
              <a:rPr lang="nl-NL" sz="4000" dirty="0" smtClean="0">
                <a:solidFill>
                  <a:srgbClr val="009CB4"/>
                </a:solidFill>
              </a:rPr>
              <a:t>BNP</a:t>
            </a:r>
            <a:r>
              <a:rPr lang="nl-NL" sz="4000" dirty="0" smtClean="0"/>
              <a:t> </a:t>
            </a:r>
            <a:r>
              <a:rPr lang="nl-NL" sz="3200" dirty="0">
                <a:solidFill>
                  <a:srgbClr val="009CB4"/>
                </a:solidFill>
              </a:rPr>
              <a:t>diagnostische </a:t>
            </a:r>
            <a:r>
              <a:rPr lang="nl-NL" sz="3200" dirty="0" smtClean="0">
                <a:solidFill>
                  <a:srgbClr val="009CB4"/>
                </a:solidFill>
              </a:rPr>
              <a:t>test</a:t>
            </a:r>
            <a:r>
              <a:rPr lang="nl-NL" sz="4000" dirty="0" smtClean="0"/>
              <a:t>			</a:t>
            </a:r>
            <a:r>
              <a:rPr lang="nl-NL" sz="4000" dirty="0" err="1" smtClean="0">
                <a:solidFill>
                  <a:srgbClr val="009CB4"/>
                </a:solidFill>
              </a:rPr>
              <a:t>comorbiditeit</a:t>
            </a:r>
            <a:endParaRPr lang="nl-NL" sz="4000" dirty="0" smtClean="0">
              <a:solidFill>
                <a:srgbClr val="009CB4"/>
              </a:solidFill>
            </a:endParaRPr>
          </a:p>
          <a:p>
            <a:endParaRPr lang="nl-NL" sz="2000" dirty="0" smtClean="0"/>
          </a:p>
          <a:p>
            <a:r>
              <a:rPr lang="nl-NL" sz="2000" dirty="0"/>
              <a:t>A</a:t>
            </a:r>
            <a:r>
              <a:rPr lang="nl-NL" sz="2000" dirty="0" smtClean="0"/>
              <a:t>anwezigheid van chronische en cardiovasculaire aandoeningen op moment van de BNP test</a:t>
            </a:r>
            <a:endParaRPr lang="nl-NL" sz="2000" dirty="0">
              <a:solidFill>
                <a:schemeClr val="accent6">
                  <a:lumMod val="50000"/>
                </a:schemeClr>
              </a:solidFill>
            </a:endParaRPr>
          </a:p>
        </p:txBody>
      </p:sp>
    </p:spTree>
    <p:extLst>
      <p:ext uri="{BB962C8B-B14F-4D97-AF65-F5344CB8AC3E}">
        <p14:creationId xmlns:p14="http://schemas.microsoft.com/office/powerpoint/2010/main" val="287674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sz="half" idx="2"/>
            <p:extLst>
              <p:ext uri="{D42A27DB-BD31-4B8C-83A1-F6EECF244321}">
                <p14:modId xmlns:p14="http://schemas.microsoft.com/office/powerpoint/2010/main" val="3337049121"/>
              </p:ext>
            </p:extLst>
          </p:nvPr>
        </p:nvGraphicFramePr>
        <p:xfrm>
          <a:off x="673100" y="1966849"/>
          <a:ext cx="10955307" cy="3893820"/>
        </p:xfrm>
        <a:graphic>
          <a:graphicData uri="http://schemas.openxmlformats.org/drawingml/2006/table">
            <a:tbl>
              <a:tblPr firstRow="1" bandRow="1">
                <a:tableStyleId>{93296810-A885-4BE3-A3E7-6D5BEEA58F35}</a:tableStyleId>
              </a:tblPr>
              <a:tblGrid>
                <a:gridCol w="2752680">
                  <a:extLst>
                    <a:ext uri="{9D8B030D-6E8A-4147-A177-3AD203B41FA5}">
                      <a16:colId xmlns:a16="http://schemas.microsoft.com/office/drawing/2014/main" val="3195556456"/>
                    </a:ext>
                  </a:extLst>
                </a:gridCol>
                <a:gridCol w="1899982">
                  <a:extLst>
                    <a:ext uri="{9D8B030D-6E8A-4147-A177-3AD203B41FA5}">
                      <a16:colId xmlns:a16="http://schemas.microsoft.com/office/drawing/2014/main" val="1381899718"/>
                    </a:ext>
                  </a:extLst>
                </a:gridCol>
                <a:gridCol w="753762">
                  <a:extLst>
                    <a:ext uri="{9D8B030D-6E8A-4147-A177-3AD203B41FA5}">
                      <a16:colId xmlns:a16="http://schemas.microsoft.com/office/drawing/2014/main" val="2622632339"/>
                    </a:ext>
                  </a:extLst>
                </a:gridCol>
                <a:gridCol w="827903">
                  <a:extLst>
                    <a:ext uri="{9D8B030D-6E8A-4147-A177-3AD203B41FA5}">
                      <a16:colId xmlns:a16="http://schemas.microsoft.com/office/drawing/2014/main" val="245153136"/>
                    </a:ext>
                  </a:extLst>
                </a:gridCol>
                <a:gridCol w="691978">
                  <a:extLst>
                    <a:ext uri="{9D8B030D-6E8A-4147-A177-3AD203B41FA5}">
                      <a16:colId xmlns:a16="http://schemas.microsoft.com/office/drawing/2014/main" val="991264514"/>
                    </a:ext>
                  </a:extLst>
                </a:gridCol>
                <a:gridCol w="1112109">
                  <a:extLst>
                    <a:ext uri="{9D8B030D-6E8A-4147-A177-3AD203B41FA5}">
                      <a16:colId xmlns:a16="http://schemas.microsoft.com/office/drawing/2014/main" val="1076817163"/>
                    </a:ext>
                  </a:extLst>
                </a:gridCol>
                <a:gridCol w="1000897">
                  <a:extLst>
                    <a:ext uri="{9D8B030D-6E8A-4147-A177-3AD203B41FA5}">
                      <a16:colId xmlns:a16="http://schemas.microsoft.com/office/drawing/2014/main" val="2850118905"/>
                    </a:ext>
                  </a:extLst>
                </a:gridCol>
                <a:gridCol w="846697">
                  <a:extLst>
                    <a:ext uri="{9D8B030D-6E8A-4147-A177-3AD203B41FA5}">
                      <a16:colId xmlns:a16="http://schemas.microsoft.com/office/drawing/2014/main" val="4152584947"/>
                    </a:ext>
                  </a:extLst>
                </a:gridCol>
                <a:gridCol w="1069299">
                  <a:extLst>
                    <a:ext uri="{9D8B030D-6E8A-4147-A177-3AD203B41FA5}">
                      <a16:colId xmlns:a16="http://schemas.microsoft.com/office/drawing/2014/main" val="4277776113"/>
                    </a:ext>
                  </a:extLst>
                </a:gridCol>
              </a:tblGrid>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800" b="0" i="0" u="none" strike="noStrike" kern="1200" dirty="0" smtClean="0">
                          <a:solidFill>
                            <a:schemeClr val="bg1"/>
                          </a:solidFill>
                          <a:effectLst/>
                          <a:latin typeface="+mn-lt"/>
                          <a:ea typeface="+mn-ea"/>
                          <a:cs typeface="+mn-cs"/>
                        </a:rPr>
                        <a:t>ICPC code</a:t>
                      </a:r>
                    </a:p>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solidFill>
                      <a:srgbClr val="6AB650"/>
                    </a:solidFill>
                  </a:tcPr>
                </a:tc>
                <a:tc gridSpan="8">
                  <a:txBody>
                    <a:bodyPr/>
                    <a:lstStyle/>
                    <a:p>
                      <a:pPr marL="0" algn="ctr" defTabSz="914400" rtl="0" eaLnBrk="1" fontAlgn="b" latinLnBrk="0" hangingPunct="1"/>
                      <a:r>
                        <a:rPr lang="nl-NL" sz="1800" b="0" i="0" u="none" strike="noStrike" kern="1200" baseline="0" dirty="0" smtClean="0">
                          <a:solidFill>
                            <a:schemeClr val="bg1"/>
                          </a:solidFill>
                          <a:effectLst/>
                          <a:latin typeface="+mn-lt"/>
                          <a:ea typeface="+mn-ea"/>
                          <a:cs typeface="+mn-cs"/>
                        </a:rPr>
                        <a:t>Patiënten</a:t>
                      </a:r>
                      <a:r>
                        <a:rPr lang="nl-NL" sz="1800" b="0" i="0" u="none" strike="noStrike" kern="1200" dirty="0" smtClean="0">
                          <a:solidFill>
                            <a:schemeClr val="bg1"/>
                          </a:solidFill>
                          <a:effectLst/>
                          <a:latin typeface="+mn-lt"/>
                          <a:ea typeface="+mn-ea"/>
                          <a:cs typeface="+mn-cs"/>
                        </a:rPr>
                        <a:t> 40 jaar en ouder met BNP test</a:t>
                      </a:r>
                      <a:r>
                        <a:rPr lang="nl-NL" sz="1800" b="0" i="0" u="none" strike="noStrike" kern="1200" baseline="0" dirty="0" smtClean="0">
                          <a:solidFill>
                            <a:schemeClr val="bg1"/>
                          </a:solidFill>
                          <a:effectLst/>
                          <a:latin typeface="+mn-lt"/>
                          <a:ea typeface="+mn-ea"/>
                          <a:cs typeface="+mn-cs"/>
                        </a:rPr>
                        <a:t> in 5 </a:t>
                      </a:r>
                      <a:r>
                        <a:rPr lang="nl-NL" sz="1800" b="0" i="0" u="none" strike="noStrike" kern="1200" baseline="0" dirty="0" err="1" smtClean="0">
                          <a:solidFill>
                            <a:schemeClr val="bg1"/>
                          </a:solidFill>
                          <a:effectLst/>
                          <a:latin typeface="+mn-lt"/>
                          <a:ea typeface="+mn-ea"/>
                          <a:cs typeface="+mn-cs"/>
                        </a:rPr>
                        <a:t>jaars</a:t>
                      </a:r>
                      <a:r>
                        <a:rPr lang="nl-NL" sz="1800" b="0" i="0" u="none" strike="noStrike" kern="1200" baseline="0" dirty="0" smtClean="0">
                          <a:solidFill>
                            <a:schemeClr val="bg1"/>
                          </a:solidFill>
                          <a:effectLst/>
                          <a:latin typeface="+mn-lt"/>
                          <a:ea typeface="+mn-ea"/>
                          <a:cs typeface="+mn-cs"/>
                        </a:rPr>
                        <a:t> periode JAAR-JAAR</a:t>
                      </a:r>
                      <a:endParaRPr lang="nl-NL" sz="1800" b="0" i="0" u="none" strike="noStrike" kern="1200" dirty="0" smtClean="0">
                        <a:solidFill>
                          <a:schemeClr val="bg1"/>
                        </a:solidFill>
                        <a:effectLst/>
                        <a:latin typeface="+mn-lt"/>
                        <a:ea typeface="+mn-ea"/>
                        <a:cs typeface="+mn-cs"/>
                      </a:endParaRPr>
                    </a:p>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solidFill>
                      <a:srgbClr val="6AB650"/>
                    </a:solidFill>
                  </a:tcPr>
                </a:tc>
                <a:tc h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solidFill>
                      <a:srgbClr val="6AB650"/>
                    </a:solidFill>
                  </a:tcPr>
                </a:tc>
                <a:tc hMerge="1">
                  <a:txBody>
                    <a:bodyPr/>
                    <a:lstStyle/>
                    <a:p>
                      <a:endParaRPr lang="nl-NL" dirty="0"/>
                    </a:p>
                  </a:txBody>
                  <a:tcPr marL="9525" marR="9525" marT="9525" marB="0"/>
                </a:tc>
                <a:tc hMerge="1">
                  <a:txBody>
                    <a:bodyPr/>
                    <a:lstStyle/>
                    <a:p>
                      <a:endParaRPr lang="nl-NL" dirty="0"/>
                    </a:p>
                  </a:txBody>
                  <a:tcPr marL="9525" marR="9525" marT="9525" marB="0"/>
                </a:tc>
                <a:tc hMerge="1">
                  <a:txBody>
                    <a:bodyPr/>
                    <a:lstStyle/>
                    <a:p>
                      <a:endParaRPr lang="nl-NL" dirty="0"/>
                    </a:p>
                  </a:txBody>
                  <a:tcPr marL="9525" marR="9525" marT="9525" marB="0"/>
                </a:tc>
                <a:tc hMerge="1">
                  <a:txBody>
                    <a:bodyPr/>
                    <a:lstStyle/>
                    <a:p>
                      <a:endParaRPr lang="nl-NL" dirty="0"/>
                    </a:p>
                  </a:txBody>
                  <a:tcPr marL="9525" marR="9525" marT="9525" marB="0"/>
                </a:tc>
                <a:tc hMerge="1">
                  <a:txBody>
                    <a:bodyPr/>
                    <a:lstStyle/>
                    <a:p>
                      <a:endParaRPr lang="nl-NL" dirty="0"/>
                    </a:p>
                  </a:txBody>
                  <a:tcPr marL="9525" marR="9525" marT="9525" marB="0"/>
                </a:tc>
                <a:tc hMerge="1">
                  <a:txBody>
                    <a:bodyPr/>
                    <a:lstStyle/>
                    <a:p>
                      <a:endParaRPr lang="nl-NL" dirty="0"/>
                    </a:p>
                  </a:txBody>
                  <a:tcPr marL="9525" marR="9525" marT="9525" marB="0"/>
                </a:tc>
                <a:extLst>
                  <a:ext uri="{0D108BD9-81ED-4DB2-BD59-A6C34878D82A}">
                    <a16:rowId xmlns:a16="http://schemas.microsoft.com/office/drawing/2014/main" val="2427883297"/>
                  </a:ext>
                </a:extLst>
              </a:tr>
              <a:tr h="0">
                <a:tc>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NL" sz="1600" b="0" i="0" u="none" strike="noStrike" kern="1200" dirty="0" smtClean="0">
                          <a:solidFill>
                            <a:schemeClr val="bg1"/>
                          </a:solidFill>
                          <a:effectLst/>
                          <a:latin typeface="+mn-lt"/>
                          <a:ea typeface="+mn-ea"/>
                          <a:cs typeface="+mn-cs"/>
                        </a:rPr>
                        <a:t>Totaal</a:t>
                      </a:r>
                    </a:p>
                    <a:p>
                      <a:pPr marL="0" algn="ctr" defTabSz="914400" rtl="0" eaLnBrk="1" fontAlgn="b" latinLnBrk="0" hangingPunct="1"/>
                      <a:r>
                        <a:rPr lang="nl-NL" sz="1600" b="0" i="0" u="none" strike="noStrike" kern="1200" dirty="0" smtClean="0">
                          <a:solidFill>
                            <a:schemeClr val="bg1"/>
                          </a:solidFill>
                          <a:effectLst/>
                          <a:latin typeface="+mn-lt"/>
                          <a:ea typeface="+mn-ea"/>
                          <a:cs typeface="+mn-cs"/>
                        </a:rPr>
                        <a:t>wijkgroep</a:t>
                      </a:r>
                      <a:endParaRPr lang="nl-NL" sz="16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pPr marL="0" algn="ctr" defTabSz="914400" rtl="0" eaLnBrk="1" fontAlgn="b" latinLnBrk="0" hangingPunct="1"/>
                      <a:r>
                        <a:rPr lang="nl-NL" sz="1600" b="0" i="0" u="none" strike="noStrike" kern="1200" dirty="0" smtClean="0">
                          <a:solidFill>
                            <a:schemeClr val="bg1"/>
                          </a:solidFill>
                          <a:effectLst/>
                          <a:latin typeface="+mn-lt"/>
                          <a:ea typeface="+mn-ea"/>
                          <a:cs typeface="+mn-cs"/>
                        </a:rPr>
                        <a:t>P1</a:t>
                      </a:r>
                      <a:endParaRPr lang="nl-NL" sz="16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pPr algn="ctr"/>
                      <a:r>
                        <a:rPr lang="nl-NL" sz="1600" dirty="0" smtClean="0">
                          <a:solidFill>
                            <a:schemeClr val="bg1"/>
                          </a:solidFill>
                        </a:rPr>
                        <a:t>P2</a:t>
                      </a:r>
                      <a:endParaRPr lang="nl-NL" sz="1600" dirty="0">
                        <a:solidFill>
                          <a:schemeClr val="bg1"/>
                        </a:solidFill>
                      </a:endParaRPr>
                    </a:p>
                  </a:txBody>
                  <a:tcPr marL="9525" marR="9525" marT="9525" marB="0" anchor="b">
                    <a:solidFill>
                      <a:srgbClr val="6AB650"/>
                    </a:solidFill>
                  </a:tcPr>
                </a:tc>
                <a:tc>
                  <a:txBody>
                    <a:bodyPr/>
                    <a:lstStyle/>
                    <a:p>
                      <a:pPr algn="ctr"/>
                      <a:r>
                        <a:rPr lang="nl-NL" sz="1600" dirty="0" smtClean="0">
                          <a:solidFill>
                            <a:schemeClr val="bg1"/>
                          </a:solidFill>
                        </a:rPr>
                        <a:t>P3</a:t>
                      </a:r>
                      <a:endParaRPr lang="nl-NL" sz="1600" dirty="0">
                        <a:solidFill>
                          <a:schemeClr val="bg1"/>
                        </a:solidFill>
                      </a:endParaRPr>
                    </a:p>
                  </a:txBody>
                  <a:tcPr marL="9525" marR="9525" marT="9525" marB="0" anchor="b">
                    <a:solidFill>
                      <a:srgbClr val="6AB650"/>
                    </a:solidFill>
                  </a:tcPr>
                </a:tc>
                <a:tc>
                  <a:txBody>
                    <a:bodyPr/>
                    <a:lstStyle/>
                    <a:p>
                      <a:pPr algn="ctr"/>
                      <a:r>
                        <a:rPr lang="nl-NL" sz="1600" dirty="0" smtClean="0">
                          <a:solidFill>
                            <a:schemeClr val="bg1"/>
                          </a:solidFill>
                        </a:rPr>
                        <a:t>P4</a:t>
                      </a:r>
                      <a:endParaRPr lang="nl-NL" sz="1600" dirty="0">
                        <a:solidFill>
                          <a:schemeClr val="bg1"/>
                        </a:solidFill>
                      </a:endParaRPr>
                    </a:p>
                  </a:txBody>
                  <a:tcPr marL="9525" marR="9525" marT="9525" marB="0" anchor="b">
                    <a:solidFill>
                      <a:srgbClr val="6AB650"/>
                    </a:solidFill>
                  </a:tcPr>
                </a:tc>
                <a:tc>
                  <a:txBody>
                    <a:bodyPr/>
                    <a:lstStyle/>
                    <a:p>
                      <a:pPr algn="ctr"/>
                      <a:r>
                        <a:rPr lang="nl-NL" sz="1600" dirty="0" smtClean="0">
                          <a:solidFill>
                            <a:schemeClr val="bg1"/>
                          </a:solidFill>
                        </a:rPr>
                        <a:t>P5</a:t>
                      </a:r>
                      <a:endParaRPr lang="nl-NL" sz="1600" dirty="0">
                        <a:solidFill>
                          <a:schemeClr val="bg1"/>
                        </a:solidFill>
                      </a:endParaRPr>
                    </a:p>
                  </a:txBody>
                  <a:tcPr marL="9525" marR="9525" marT="9525" marB="0" anchor="b">
                    <a:solidFill>
                      <a:srgbClr val="6AB650"/>
                    </a:solidFill>
                  </a:tcPr>
                </a:tc>
                <a:tc>
                  <a:txBody>
                    <a:bodyPr/>
                    <a:lstStyle/>
                    <a:p>
                      <a:pPr marL="0" algn="ctr" defTabSz="914400" rtl="0" eaLnBrk="1" fontAlgn="b" latinLnBrk="0" hangingPunct="1"/>
                      <a:r>
                        <a:rPr lang="nl-NL" sz="1600" b="0" i="0" u="none" strike="noStrike" kern="1200" dirty="0" smtClean="0">
                          <a:solidFill>
                            <a:schemeClr val="bg1"/>
                          </a:solidFill>
                          <a:effectLst/>
                          <a:latin typeface="+mn-lt"/>
                          <a:ea typeface="+mn-ea"/>
                          <a:cs typeface="+mn-cs"/>
                        </a:rPr>
                        <a:t>P6</a:t>
                      </a:r>
                      <a:endParaRPr lang="nl-NL" sz="1600" b="0" i="0" u="none" strike="noStrike" kern="1200" dirty="0">
                        <a:solidFill>
                          <a:schemeClr val="bg1"/>
                        </a:solidFill>
                        <a:effectLst/>
                        <a:latin typeface="+mn-lt"/>
                        <a:ea typeface="+mn-ea"/>
                        <a:cs typeface="+mn-cs"/>
                      </a:endParaRPr>
                    </a:p>
                  </a:txBody>
                  <a:tcPr marL="9525" marR="9525" marT="9525" marB="0" anchor="b">
                    <a:solidFill>
                      <a:srgbClr val="6AB650"/>
                    </a:solidFill>
                  </a:tcPr>
                </a:tc>
                <a:tc>
                  <a:txBody>
                    <a:bodyPr/>
                    <a:lstStyle/>
                    <a:p>
                      <a:pPr marL="0" algn="ctr" defTabSz="914400" rtl="0" eaLnBrk="1" fontAlgn="b" latinLnBrk="0" hangingPunct="1"/>
                      <a:r>
                        <a:rPr lang="nl-NL" sz="1600" b="0" i="0" u="none" strike="noStrike" kern="1200" dirty="0" smtClean="0">
                          <a:solidFill>
                            <a:schemeClr val="bg1"/>
                          </a:solidFill>
                          <a:effectLst/>
                          <a:latin typeface="+mn-lt"/>
                          <a:ea typeface="+mn-ea"/>
                          <a:cs typeface="+mn-cs"/>
                        </a:rPr>
                        <a:t>P7</a:t>
                      </a:r>
                      <a:endParaRPr lang="nl-NL" sz="1600" b="0" i="0" u="none" strike="noStrike" kern="1200" dirty="0">
                        <a:solidFill>
                          <a:schemeClr val="bg1"/>
                        </a:solidFill>
                        <a:effectLst/>
                        <a:latin typeface="+mn-lt"/>
                        <a:ea typeface="+mn-ea"/>
                        <a:cs typeface="+mn-cs"/>
                      </a:endParaRPr>
                    </a:p>
                  </a:txBody>
                  <a:tcPr marL="9525" marR="9525" marT="9525" marB="0" anchor="b">
                    <a:solidFill>
                      <a:srgbClr val="6AB650"/>
                    </a:solidFill>
                  </a:tcPr>
                </a:tc>
                <a:extLst>
                  <a:ext uri="{0D108BD9-81ED-4DB2-BD59-A6C34878D82A}">
                    <a16:rowId xmlns:a16="http://schemas.microsoft.com/office/drawing/2014/main" val="1162893926"/>
                  </a:ext>
                </a:extLst>
              </a:tr>
              <a:tr h="36000">
                <a:tc>
                  <a:txBody>
                    <a:bodyPr/>
                    <a:lstStyle/>
                    <a:p>
                      <a:pPr marL="0" algn="l" defTabSz="914400" rtl="0" eaLnBrk="1" fontAlgn="b" latinLnBrk="0" hangingPunct="1"/>
                      <a:r>
                        <a:rPr lang="nl-NL" sz="1600" b="0" i="0" u="none" strike="noStrike" kern="1200" dirty="0" smtClean="0">
                          <a:solidFill>
                            <a:schemeClr val="bg2">
                              <a:lumMod val="25000"/>
                            </a:schemeClr>
                          </a:solidFill>
                          <a:effectLst/>
                          <a:latin typeface="+mn-lt"/>
                          <a:ea typeface="+mn-ea"/>
                          <a:cs typeface="+mn-cs"/>
                        </a:rPr>
                        <a:t>A04 Moe</a:t>
                      </a:r>
                      <a:endParaRPr lang="nl-NL" sz="1600" b="0" i="0" u="none" strike="noStrike" kern="1200" dirty="0">
                        <a:solidFill>
                          <a:schemeClr val="bg2">
                            <a:lumMod val="25000"/>
                          </a:schemeClr>
                        </a:solidFill>
                        <a:effectLst/>
                        <a:latin typeface="+mn-lt"/>
                        <a:ea typeface="+mn-ea"/>
                        <a:cs typeface="+mn-cs"/>
                      </a:endParaRPr>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73185611"/>
                  </a:ext>
                </a:extLst>
              </a:tr>
              <a:tr h="36000">
                <a:tc>
                  <a:txBody>
                    <a:bodyPr/>
                    <a:lstStyle/>
                    <a:p>
                      <a:pPr marL="0" algn="l" defTabSz="914400" rtl="0" eaLnBrk="1" fontAlgn="b" latinLnBrk="0" hangingPunct="1"/>
                      <a:r>
                        <a:rPr lang="nl-NL" sz="1600" b="0" i="0" u="none" strike="noStrike" kern="1200" dirty="0" smtClean="0">
                          <a:solidFill>
                            <a:schemeClr val="bg2">
                              <a:lumMod val="25000"/>
                            </a:schemeClr>
                          </a:solidFill>
                          <a:effectLst/>
                          <a:latin typeface="+mn-lt"/>
                          <a:ea typeface="+mn-ea"/>
                          <a:cs typeface="+mn-cs"/>
                        </a:rPr>
                        <a:t>R02 Dyspnoe</a:t>
                      </a:r>
                      <a:endParaRPr lang="nl-NL" sz="1600" b="0" i="0" u="none" strike="noStrike" kern="1200" dirty="0">
                        <a:solidFill>
                          <a:schemeClr val="bg2">
                            <a:lumMod val="25000"/>
                          </a:schemeClr>
                        </a:solidFill>
                        <a:effectLst/>
                        <a:latin typeface="+mn-lt"/>
                        <a:ea typeface="+mn-ea"/>
                        <a:cs typeface="+mn-cs"/>
                      </a:endParaRPr>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00359865"/>
                  </a:ext>
                </a:extLst>
              </a:tr>
              <a:tr h="36000">
                <a:tc>
                  <a:txBody>
                    <a:bodyPr/>
                    <a:lstStyle/>
                    <a:p>
                      <a:pPr marL="0" algn="l" defTabSz="914400" rtl="0" eaLnBrk="1" fontAlgn="b" latinLnBrk="0" hangingPunct="1"/>
                      <a:r>
                        <a:rPr lang="nl-NL" sz="1600" b="0" i="0" u="none" strike="noStrike" kern="1200" dirty="0" smtClean="0">
                          <a:solidFill>
                            <a:schemeClr val="bg2">
                              <a:lumMod val="25000"/>
                            </a:schemeClr>
                          </a:solidFill>
                          <a:effectLst/>
                          <a:latin typeface="+mn-lt"/>
                          <a:ea typeface="+mn-ea"/>
                          <a:cs typeface="+mn-cs"/>
                        </a:rPr>
                        <a:t>K07 Enkeloedeem</a:t>
                      </a:r>
                      <a:endParaRPr lang="nl-NL" sz="1600" b="0" i="0" u="none" strike="noStrike" kern="1200" dirty="0">
                        <a:solidFill>
                          <a:schemeClr val="bg2">
                            <a:lumMod val="25000"/>
                          </a:schemeClr>
                        </a:solidFill>
                        <a:effectLst/>
                        <a:latin typeface="+mn-lt"/>
                        <a:ea typeface="+mn-ea"/>
                        <a:cs typeface="+mn-cs"/>
                      </a:endParaRPr>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746293161"/>
                  </a:ext>
                </a:extLst>
              </a:tr>
              <a:tr h="36000">
                <a:tc>
                  <a:txBody>
                    <a:bodyPr/>
                    <a:lstStyle/>
                    <a:p>
                      <a:pPr marL="0" algn="l" defTabSz="914400" rtl="0" eaLnBrk="1" fontAlgn="b" latinLnBrk="0" hangingPunct="1"/>
                      <a:r>
                        <a:rPr lang="nl-NL" sz="1600" b="0" i="0" u="none" strike="noStrike" kern="1200" dirty="0" smtClean="0">
                          <a:solidFill>
                            <a:schemeClr val="bg2">
                              <a:lumMod val="25000"/>
                            </a:schemeClr>
                          </a:solidFill>
                          <a:effectLst/>
                          <a:latin typeface="+mn-lt"/>
                          <a:ea typeface="+mn-ea"/>
                          <a:cs typeface="+mn-cs"/>
                        </a:rPr>
                        <a:t>K86 Hypertensie</a:t>
                      </a:r>
                      <a:endParaRPr lang="nl-NL" sz="1600" b="0" i="0" u="none" strike="noStrike" kern="1200" dirty="0">
                        <a:solidFill>
                          <a:schemeClr val="bg2">
                            <a:lumMod val="25000"/>
                          </a:schemeClr>
                        </a:solidFill>
                        <a:effectLst/>
                        <a:latin typeface="+mn-lt"/>
                        <a:ea typeface="+mn-ea"/>
                        <a:cs typeface="+mn-cs"/>
                      </a:endParaRPr>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36302903"/>
                  </a:ext>
                </a:extLst>
              </a:tr>
              <a:tr h="36000">
                <a:tc>
                  <a:txBody>
                    <a:bodyPr/>
                    <a:lstStyle/>
                    <a:p>
                      <a:pPr marL="0" algn="l" defTabSz="914400" rtl="0" eaLnBrk="1" fontAlgn="b" latinLnBrk="0" hangingPunct="1"/>
                      <a:r>
                        <a:rPr lang="nl-NL" sz="1600" b="0" i="0" u="none" strike="noStrike" kern="1200" dirty="0" smtClean="0">
                          <a:solidFill>
                            <a:schemeClr val="bg2">
                              <a:lumMod val="25000"/>
                            </a:schemeClr>
                          </a:solidFill>
                          <a:effectLst/>
                          <a:latin typeface="+mn-lt"/>
                          <a:ea typeface="+mn-ea"/>
                          <a:cs typeface="+mn-cs"/>
                        </a:rPr>
                        <a:t>L04 Borstkas symptomen</a:t>
                      </a:r>
                      <a:endParaRPr lang="nl-NL" sz="1600" b="0" i="0" u="none" strike="noStrike" kern="1200" dirty="0">
                        <a:solidFill>
                          <a:schemeClr val="bg2">
                            <a:lumMod val="25000"/>
                          </a:schemeClr>
                        </a:solidFill>
                        <a:effectLst/>
                        <a:latin typeface="+mn-lt"/>
                        <a:ea typeface="+mn-ea"/>
                        <a:cs typeface="+mn-cs"/>
                      </a:endParaRPr>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225282955"/>
                  </a:ext>
                </a:extLst>
              </a:tr>
              <a:tr h="36000">
                <a:tc>
                  <a:txBody>
                    <a:bodyPr/>
                    <a:lstStyle/>
                    <a:p>
                      <a:pPr marL="0" algn="l" defTabSz="914400" rtl="0" eaLnBrk="1" fontAlgn="b" latinLnBrk="0" hangingPunct="1"/>
                      <a:r>
                        <a:rPr lang="nl-NL" sz="1600" b="0" i="0" u="none" strike="noStrike" kern="1200" dirty="0" smtClean="0">
                          <a:solidFill>
                            <a:schemeClr val="bg2">
                              <a:lumMod val="25000"/>
                            </a:schemeClr>
                          </a:solidFill>
                          <a:effectLst/>
                          <a:latin typeface="+mn-lt"/>
                          <a:ea typeface="+mn-ea"/>
                          <a:cs typeface="+mn-cs"/>
                        </a:rPr>
                        <a:t>Leeg (geen ICPC of contact)</a:t>
                      </a:r>
                      <a:endParaRPr lang="nl-NL" sz="1600" b="0" i="0" u="none" strike="noStrike" kern="1200" dirty="0">
                        <a:solidFill>
                          <a:schemeClr val="bg2">
                            <a:lumMod val="25000"/>
                          </a:schemeClr>
                        </a:solidFill>
                        <a:effectLst/>
                        <a:latin typeface="+mn-lt"/>
                        <a:ea typeface="+mn-ea"/>
                        <a:cs typeface="+mn-cs"/>
                      </a:endParaRPr>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4068710704"/>
                  </a:ext>
                </a:extLst>
              </a:tr>
              <a:tr h="36000">
                <a:tc>
                  <a:txBody>
                    <a:bodyPr/>
                    <a:lstStyle/>
                    <a:p>
                      <a:pPr marL="0" algn="l" defTabSz="914400" rtl="0" eaLnBrk="1" fontAlgn="b" latinLnBrk="0" hangingPunct="1"/>
                      <a:r>
                        <a:rPr lang="nl-NL" sz="1600" b="0" i="0" u="none" strike="noStrike" kern="1200" dirty="0" smtClean="0">
                          <a:solidFill>
                            <a:schemeClr val="bg2">
                              <a:lumMod val="25000"/>
                            </a:schemeClr>
                          </a:solidFill>
                          <a:effectLst/>
                          <a:latin typeface="+mn-lt"/>
                          <a:ea typeface="+mn-ea"/>
                          <a:cs typeface="+mn-cs"/>
                        </a:rPr>
                        <a:t>R05 hoesten</a:t>
                      </a:r>
                      <a:endParaRPr lang="nl-NL" sz="1600" b="0" i="0" u="none" strike="noStrike" kern="1200" dirty="0">
                        <a:solidFill>
                          <a:schemeClr val="bg2">
                            <a:lumMod val="25000"/>
                          </a:schemeClr>
                        </a:solidFill>
                        <a:effectLst/>
                        <a:latin typeface="+mn-lt"/>
                        <a:ea typeface="+mn-ea"/>
                        <a:cs typeface="+mn-cs"/>
                      </a:endParaRPr>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942650645"/>
                  </a:ext>
                </a:extLst>
              </a:tr>
              <a:tr h="36000">
                <a:tc>
                  <a:txBody>
                    <a:bodyPr/>
                    <a:lstStyle/>
                    <a:p>
                      <a:pPr marL="0" algn="l" defTabSz="914400" rtl="0" eaLnBrk="1" fontAlgn="b" latinLnBrk="0" hangingPunct="1"/>
                      <a:r>
                        <a:rPr lang="nl-NL" sz="1600" b="0" i="0" u="none" strike="noStrike" kern="1200" dirty="0" smtClean="0">
                          <a:solidFill>
                            <a:schemeClr val="bg2">
                              <a:lumMod val="25000"/>
                            </a:schemeClr>
                          </a:solidFill>
                          <a:effectLst/>
                          <a:latin typeface="+mn-lt"/>
                          <a:ea typeface="+mn-ea"/>
                          <a:cs typeface="+mn-cs"/>
                        </a:rPr>
                        <a:t>R95 COPD</a:t>
                      </a:r>
                      <a:endParaRPr lang="nl-NL" sz="1600" b="0" i="0" u="none" strike="noStrike" kern="1200" dirty="0">
                        <a:solidFill>
                          <a:schemeClr val="bg2">
                            <a:lumMod val="25000"/>
                          </a:schemeClr>
                        </a:solidFill>
                        <a:effectLst/>
                        <a:latin typeface="+mn-lt"/>
                        <a:ea typeface="+mn-ea"/>
                        <a:cs typeface="+mn-cs"/>
                      </a:endParaRPr>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401123932"/>
                  </a:ext>
                </a:extLst>
              </a:tr>
              <a:tr h="36000">
                <a:tc>
                  <a:txBody>
                    <a:bodyPr/>
                    <a:lstStyle/>
                    <a:p>
                      <a:pPr marL="0" algn="l" defTabSz="914400" rtl="0" eaLnBrk="1" fontAlgn="b" latinLnBrk="0" hangingPunct="1"/>
                      <a:r>
                        <a:rPr lang="nl-NL" sz="1600" b="0" i="0" u="none" strike="noStrike" kern="1200" dirty="0" smtClean="0">
                          <a:solidFill>
                            <a:schemeClr val="bg2">
                              <a:lumMod val="25000"/>
                            </a:schemeClr>
                          </a:solidFill>
                          <a:effectLst/>
                          <a:latin typeface="+mn-lt"/>
                          <a:ea typeface="+mn-ea"/>
                          <a:cs typeface="+mn-cs"/>
                        </a:rPr>
                        <a:t>A05 achteruitgang</a:t>
                      </a:r>
                      <a:endParaRPr lang="nl-NL" sz="1600" b="0" i="0" u="none" strike="noStrike" kern="1200" dirty="0">
                        <a:solidFill>
                          <a:schemeClr val="bg2">
                            <a:lumMod val="25000"/>
                          </a:schemeClr>
                        </a:solidFill>
                        <a:effectLst/>
                        <a:latin typeface="+mn-lt"/>
                        <a:ea typeface="+mn-ea"/>
                        <a:cs typeface="+mn-cs"/>
                      </a:endParaRPr>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787711490"/>
                  </a:ext>
                </a:extLst>
              </a:tr>
              <a:tr h="36000">
                <a:tc>
                  <a:txBody>
                    <a:bodyPr/>
                    <a:lstStyle/>
                    <a:p>
                      <a:pPr marL="0" algn="l" defTabSz="914400" rtl="0" eaLnBrk="1" fontAlgn="b" latinLnBrk="0" hangingPunct="1"/>
                      <a:r>
                        <a:rPr lang="nl-NL" sz="1600" b="0" i="0" u="none" strike="noStrike" kern="1200" dirty="0" smtClean="0">
                          <a:solidFill>
                            <a:schemeClr val="bg2">
                              <a:lumMod val="25000"/>
                            </a:schemeClr>
                          </a:solidFill>
                          <a:effectLst/>
                          <a:latin typeface="+mn-lt"/>
                          <a:ea typeface="+mn-ea"/>
                          <a:cs typeface="+mn-cs"/>
                        </a:rPr>
                        <a:t>K02 Druk/beklemming hart</a:t>
                      </a:r>
                      <a:endParaRPr lang="nl-NL" sz="1600" b="0" i="0" u="none" strike="noStrike" kern="1200" dirty="0">
                        <a:solidFill>
                          <a:schemeClr val="bg2">
                            <a:lumMod val="25000"/>
                          </a:schemeClr>
                        </a:solidFill>
                        <a:effectLst/>
                        <a:latin typeface="+mn-lt"/>
                        <a:ea typeface="+mn-ea"/>
                        <a:cs typeface="+mn-cs"/>
                      </a:endParaRPr>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440273878"/>
                  </a:ext>
                </a:extLst>
              </a:tr>
            </a:tbl>
          </a:graphicData>
        </a:graphic>
      </p:graphicFrame>
      <p:sp>
        <p:nvSpPr>
          <p:cNvPr id="5" name="Tekstvak 4"/>
          <p:cNvSpPr txBox="1"/>
          <p:nvPr/>
        </p:nvSpPr>
        <p:spPr>
          <a:xfrm>
            <a:off x="673100" y="436418"/>
            <a:ext cx="10769257" cy="1292662"/>
          </a:xfrm>
          <a:prstGeom prst="rect">
            <a:avLst/>
          </a:prstGeom>
          <a:noFill/>
        </p:spPr>
        <p:txBody>
          <a:bodyPr wrap="square" rtlCol="0">
            <a:spAutoFit/>
          </a:bodyPr>
          <a:lstStyle/>
          <a:p>
            <a:r>
              <a:rPr lang="nl-NL" sz="4000" dirty="0" smtClean="0">
                <a:solidFill>
                  <a:srgbClr val="009CB4"/>
                </a:solidFill>
              </a:rPr>
              <a:t>BNP	</a:t>
            </a:r>
            <a:r>
              <a:rPr lang="nl-NL" sz="3200" dirty="0">
                <a:solidFill>
                  <a:srgbClr val="009CB4"/>
                </a:solidFill>
              </a:rPr>
              <a:t> </a:t>
            </a:r>
            <a:r>
              <a:rPr lang="nl-NL" sz="3200" dirty="0" smtClean="0">
                <a:solidFill>
                  <a:srgbClr val="009CB4"/>
                </a:solidFill>
              </a:rPr>
              <a:t>diagnostische </a:t>
            </a:r>
            <a:r>
              <a:rPr lang="nl-NL" sz="3200" dirty="0">
                <a:solidFill>
                  <a:srgbClr val="009CB4"/>
                </a:solidFill>
              </a:rPr>
              <a:t>test </a:t>
            </a:r>
            <a:r>
              <a:rPr lang="nl-NL" sz="3200" dirty="0" smtClean="0">
                <a:solidFill>
                  <a:srgbClr val="009CB4"/>
                </a:solidFill>
              </a:rPr>
              <a:t>			</a:t>
            </a:r>
            <a:r>
              <a:rPr lang="nl-NL" sz="4000" dirty="0" smtClean="0">
                <a:solidFill>
                  <a:srgbClr val="009CB4"/>
                </a:solidFill>
              </a:rPr>
              <a:t>contactreden</a:t>
            </a:r>
          </a:p>
          <a:p>
            <a:endParaRPr lang="nl-NL" sz="2000" dirty="0"/>
          </a:p>
          <a:p>
            <a:r>
              <a:rPr lang="nl-NL" dirty="0" smtClean="0"/>
              <a:t>De tien meest </a:t>
            </a:r>
            <a:r>
              <a:rPr lang="nl-NL" dirty="0"/>
              <a:t>gebruikte ICPC </a:t>
            </a:r>
            <a:r>
              <a:rPr lang="nl-NL" dirty="0" smtClean="0"/>
              <a:t>codes </a:t>
            </a:r>
            <a:r>
              <a:rPr lang="nl-NL" dirty="0"/>
              <a:t>laatste contact </a:t>
            </a:r>
            <a:r>
              <a:rPr lang="nl-NL" dirty="0" smtClean="0"/>
              <a:t>(binnen 10 dagen) voor </a:t>
            </a:r>
            <a:r>
              <a:rPr lang="nl-NL" dirty="0"/>
              <a:t>BNP als diagnostische </a:t>
            </a:r>
            <a:r>
              <a:rPr lang="nl-NL" dirty="0" smtClean="0"/>
              <a:t>test</a:t>
            </a:r>
            <a:endParaRPr lang="nl-NL" dirty="0">
              <a:solidFill>
                <a:schemeClr val="accent6">
                  <a:lumMod val="50000"/>
                </a:schemeClr>
              </a:solidFill>
            </a:endParaRPr>
          </a:p>
        </p:txBody>
      </p:sp>
    </p:spTree>
    <p:extLst>
      <p:ext uri="{BB962C8B-B14F-4D97-AF65-F5344CB8AC3E}">
        <p14:creationId xmlns:p14="http://schemas.microsoft.com/office/powerpoint/2010/main" val="236964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68350" y="2442811"/>
            <a:ext cx="9765654" cy="646331"/>
          </a:xfrm>
        </p:spPr>
        <p:txBody>
          <a:bodyPr/>
          <a:lstStyle/>
          <a:p>
            <a:r>
              <a:rPr lang="it-IT" dirty="0" smtClean="0"/>
              <a:t>Troponine </a:t>
            </a:r>
            <a:endParaRPr lang="it-IT" dirty="0"/>
          </a:p>
        </p:txBody>
      </p:sp>
    </p:spTree>
    <p:extLst>
      <p:ext uri="{BB962C8B-B14F-4D97-AF65-F5344CB8AC3E}">
        <p14:creationId xmlns:p14="http://schemas.microsoft.com/office/powerpoint/2010/main" val="29674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Troponine </a:t>
            </a:r>
            <a:endParaRPr lang="it-IT" dirty="0"/>
          </a:p>
        </p:txBody>
      </p:sp>
      <p:graphicFrame>
        <p:nvGraphicFramePr>
          <p:cNvPr id="4" name="Tabel 3"/>
          <p:cNvGraphicFramePr>
            <a:graphicFrameLocks noGrp="1"/>
          </p:cNvGraphicFramePr>
          <p:nvPr>
            <p:extLst>
              <p:ext uri="{D42A27DB-BD31-4B8C-83A1-F6EECF244321}">
                <p14:modId xmlns:p14="http://schemas.microsoft.com/office/powerpoint/2010/main" val="2302082069"/>
              </p:ext>
            </p:extLst>
          </p:nvPr>
        </p:nvGraphicFramePr>
        <p:xfrm>
          <a:off x="876649" y="2347353"/>
          <a:ext cx="10474861" cy="2173430"/>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58535">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50701">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endParaRPr lang="nl-NL" dirty="0"/>
                    </a:p>
                  </a:txBody>
                  <a:tcPr marL="68580" marR="68580" marT="0" marB="0" anchor="ctr">
                    <a:solidFill>
                      <a:srgbClr val="6AB650"/>
                    </a:solidFill>
                  </a:tcPr>
                </a:tc>
                <a:tc>
                  <a:txBody>
                    <a:bodyPr/>
                    <a:lstStyle/>
                    <a:p>
                      <a:pPr algn="ctr"/>
                      <a:endParaRPr lang="nl-NL" dirty="0"/>
                    </a:p>
                  </a:txBody>
                  <a:tcPr marL="68580" marR="68580" marT="0" marB="0" anchor="ctr">
                    <a:solidFill>
                      <a:srgbClr val="6AB650"/>
                    </a:solidFill>
                  </a:tcPr>
                </a:tc>
                <a:tc>
                  <a:txBody>
                    <a:bodyPr/>
                    <a:lstStyle/>
                    <a:p>
                      <a:pPr algn="ctr"/>
                      <a:endParaRPr lang="nl-NL" dirty="0"/>
                    </a:p>
                  </a:txBody>
                  <a:tcPr marL="68580" marR="68580" marT="0" marB="0" anchor="ctr">
                    <a:solidFill>
                      <a:srgbClr val="6AB650"/>
                    </a:solidFill>
                  </a:tcPr>
                </a:tc>
                <a:tc>
                  <a:txBody>
                    <a:bodyPr/>
                    <a:lstStyle/>
                    <a:p>
                      <a:pPr algn="ctr"/>
                      <a:endParaRPr lang="nl-NL" dirty="0"/>
                    </a:p>
                  </a:txBody>
                  <a:tcPr marL="68580" marR="68580" marT="0" marB="0" anchor="ctr">
                    <a:solidFill>
                      <a:srgbClr val="E89E00"/>
                    </a:solidFill>
                  </a:tcPr>
                </a:tc>
                <a:tc>
                  <a:txBody>
                    <a:bodyPr/>
                    <a:lstStyle/>
                    <a:p>
                      <a:pPr algn="ctr"/>
                      <a:endParaRPr lang="nl-NL" dirty="0"/>
                    </a:p>
                  </a:txBody>
                  <a:tcPr marL="68580" marR="68580" marT="0" marB="0" anchor="ctr">
                    <a:solidFill>
                      <a:srgbClr val="E89E00"/>
                    </a:solidFill>
                  </a:tcPr>
                </a:tc>
                <a:tc>
                  <a:txBody>
                    <a:bodyPr/>
                    <a:lstStyle/>
                    <a:p>
                      <a:pPr algn="ctr"/>
                      <a:endParaRPr lang="nl-NL" dirty="0"/>
                    </a:p>
                  </a:txBody>
                  <a:tcPr marL="68580" marR="68580" marT="0" marB="0" anchor="ctr">
                    <a:solidFill>
                      <a:srgbClr val="E89E00"/>
                    </a:solidFill>
                  </a:tcPr>
                </a:tc>
                <a:extLst>
                  <a:ext uri="{0D108BD9-81ED-4DB2-BD59-A6C34878D82A}">
                    <a16:rowId xmlns:a16="http://schemas.microsoft.com/office/drawing/2014/main" val="3337470504"/>
                  </a:ext>
                </a:extLst>
              </a:tr>
              <a:tr h="713855">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r>
                        <a:rPr lang="nl-NL" dirty="0" smtClean="0"/>
                        <a:t>%</a:t>
                      </a:r>
                      <a:endParaRPr lang="nl-NL" dirty="0"/>
                    </a:p>
                  </a:txBody>
                  <a:tcPr marL="68580" marR="68580" marT="0" marB="0" anchor="ctr">
                    <a:solidFill>
                      <a:srgbClr val="6AB650"/>
                    </a:solidFill>
                  </a:tcPr>
                </a:tc>
                <a:tc>
                  <a:txBody>
                    <a:bodyPr/>
                    <a:lstStyle/>
                    <a:p>
                      <a:pPr algn="ctr"/>
                      <a:r>
                        <a:rPr lang="nl-NL" dirty="0" smtClean="0"/>
                        <a:t>%</a:t>
                      </a:r>
                      <a:endParaRPr lang="nl-NL" dirty="0"/>
                    </a:p>
                  </a:txBody>
                  <a:tcPr marL="68580" marR="68580" marT="0" marB="0" anchor="ctr">
                    <a:solidFill>
                      <a:srgbClr val="6AB650"/>
                    </a:solidFill>
                  </a:tcPr>
                </a:tc>
                <a:tc>
                  <a:txBody>
                    <a:bodyPr/>
                    <a:lstStyle/>
                    <a:p>
                      <a:pPr algn="ctr"/>
                      <a:r>
                        <a:rPr lang="nl-NL" dirty="0" smtClean="0"/>
                        <a:t>%</a:t>
                      </a:r>
                      <a:endParaRPr lang="nl-NL" dirty="0"/>
                    </a:p>
                  </a:txBody>
                  <a:tcPr marL="68580" marR="68580" marT="0" marB="0" anchor="ctr">
                    <a:solidFill>
                      <a:srgbClr val="6AB650"/>
                    </a:solidFill>
                  </a:tcPr>
                </a:tc>
                <a:tc>
                  <a:txBody>
                    <a:bodyPr/>
                    <a:lstStyle/>
                    <a:p>
                      <a:pPr algn="ctr"/>
                      <a:r>
                        <a:rPr lang="nl-NL" dirty="0" smtClean="0"/>
                        <a:t>%</a:t>
                      </a:r>
                      <a:endParaRPr lang="nl-NL" dirty="0"/>
                    </a:p>
                  </a:txBody>
                  <a:tcPr marL="68580" marR="68580" marT="0" marB="0" anchor="ctr">
                    <a:solidFill>
                      <a:srgbClr val="E89E00"/>
                    </a:solidFill>
                  </a:tcPr>
                </a:tc>
                <a:tc>
                  <a:txBody>
                    <a:bodyPr/>
                    <a:lstStyle/>
                    <a:p>
                      <a:pPr algn="ctr"/>
                      <a:r>
                        <a:rPr lang="nl-NL" dirty="0" smtClean="0"/>
                        <a:t>%</a:t>
                      </a:r>
                      <a:endParaRPr lang="nl-NL" dirty="0"/>
                    </a:p>
                  </a:txBody>
                  <a:tcPr marL="68580" marR="68580" marT="0" marB="0" anchor="ctr">
                    <a:solidFill>
                      <a:srgbClr val="E89E00"/>
                    </a:solidFill>
                  </a:tcPr>
                </a:tc>
                <a:tc>
                  <a:txBody>
                    <a:bodyPr/>
                    <a:lstStyle/>
                    <a:p>
                      <a:pPr algn="ctr"/>
                      <a:r>
                        <a:rPr lang="nl-NL" dirty="0" smtClean="0"/>
                        <a:t>%</a:t>
                      </a:r>
                      <a:endParaRPr lang="nl-NL" dirty="0"/>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199" y="1090003"/>
            <a:ext cx="1000935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400" dirty="0" err="1">
                <a:latin typeface="Arial" panose="020B0604020202020204" pitchFamily="34" charset="0"/>
                <a:cs typeface="Arial" panose="020B0604020202020204" pitchFamily="34" charset="0"/>
              </a:rPr>
              <a:t>Bij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licht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vermoeden</a:t>
            </a:r>
            <a:r>
              <a:rPr lang="en-US" sz="2400" dirty="0">
                <a:latin typeface="Arial" panose="020B0604020202020204" pitchFamily="34" charset="0"/>
                <a:cs typeface="Arial" panose="020B0604020202020204" pitchFamily="34" charset="0"/>
              </a:rPr>
              <a:t> van </a:t>
            </a:r>
            <a:r>
              <a:rPr lang="en-US" sz="2400" dirty="0" err="1">
                <a:latin typeface="Arial" panose="020B0604020202020204" pitchFamily="34" charset="0"/>
                <a:cs typeface="Arial" panose="020B0604020202020204" pitchFamily="34" charset="0"/>
              </a:rPr>
              <a:t>een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hartinfarct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laat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troponine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bepalen</a:t>
            </a:r>
            <a:r>
              <a:rPr lang="en-US" sz="2400" dirty="0" smtClean="0">
                <a:latin typeface="Arial" panose="020B0604020202020204" pitchFamily="34" charset="0"/>
                <a:cs typeface="Arial" panose="020B0604020202020204" pitchFamily="34" charset="0"/>
              </a:rPr>
              <a:t>.</a:t>
            </a:r>
            <a:endParaRPr lang="nl-NL" sz="2400" dirty="0">
              <a:latin typeface="Arial" panose="020B0604020202020204" pitchFamily="34" charset="0"/>
              <a:cs typeface="Arial" panose="020B0604020202020204" pitchFamily="34" charset="0"/>
            </a:endParaRPr>
          </a:p>
          <a:p>
            <a:pPr lvl="0" eaLnBrk="0" fontAlgn="base" hangingPunct="0">
              <a:spcBef>
                <a:spcPct val="0"/>
              </a:spcBef>
              <a:spcAft>
                <a:spcPct val="0"/>
              </a:spcAft>
            </a:pPr>
            <a:endParaRPr kumimoji="0" lang="nl-NL" altLang="nl-NL" sz="2300" b="0" i="0" u="none" strike="noStrike" cap="none" normalizeH="0" baseline="0" dirty="0">
              <a:ln>
                <a:noFill/>
              </a:ln>
              <a:solidFill>
                <a:srgbClr val="000000"/>
              </a:solidFill>
              <a:effectLst/>
              <a:cs typeface="Arial" panose="020B0604020202020204" pitchFamily="34" charset="0"/>
            </a:endParaRPr>
          </a:p>
          <a:p>
            <a:pPr lvl="0" eaLnBrk="0" fontAlgn="base" hangingPunct="0">
              <a:spcBef>
                <a:spcPct val="0"/>
              </a:spcBef>
              <a:spcAft>
                <a:spcPct val="0"/>
              </a:spcAft>
            </a:pPr>
            <a:r>
              <a:rPr lang="nl-NL" altLang="nl-NL" sz="2300" b="1" dirty="0" smtClean="0">
                <a:cs typeface="Arial" panose="020B0604020202020204" pitchFamily="34" charset="0"/>
              </a:rPr>
              <a:t>% </a:t>
            </a:r>
            <a:r>
              <a:rPr lang="nl-NL" altLang="nl-NL" sz="2300" b="1" dirty="0">
                <a:cs typeface="Arial" panose="020B0604020202020204" pitchFamily="34" charset="0"/>
              </a:rPr>
              <a:t>is het hier mee eens:</a:t>
            </a:r>
            <a:endParaRPr kumimoji="0" lang="nl-NL" altLang="nl-NL" sz="2300" b="1" i="0" u="none" strike="noStrike" cap="none" normalizeH="0" baseline="0" dirty="0">
              <a:ln>
                <a:noFill/>
              </a:ln>
              <a:effectLst/>
            </a:endParaRPr>
          </a:p>
        </p:txBody>
      </p:sp>
      <p:sp>
        <p:nvSpPr>
          <p:cNvPr id="3" name="Rechthoek 2"/>
          <p:cNvSpPr/>
          <p:nvPr/>
        </p:nvSpPr>
        <p:spPr>
          <a:xfrm>
            <a:off x="711199" y="5167263"/>
            <a:ext cx="2762808" cy="461665"/>
          </a:xfrm>
          <a:prstGeom prst="rect">
            <a:avLst/>
          </a:prstGeom>
        </p:spPr>
        <p:txBody>
          <a:bodyPr wrap="none">
            <a:spAutoFit/>
          </a:bodyPr>
          <a:lstStyle/>
          <a:p>
            <a:r>
              <a:rPr lang="nl-NL" sz="2400" dirty="0" smtClean="0">
                <a:solidFill>
                  <a:srgbClr val="E89E00"/>
                </a:solidFill>
                <a:sym typeface="Wingdings" panose="05000000000000000000" pitchFamily="2" charset="2"/>
              </a:rPr>
              <a:t> Waarom (niet)?</a:t>
            </a:r>
            <a:endParaRPr lang="nl-NL" sz="2400" dirty="0">
              <a:solidFill>
                <a:srgbClr val="E89E00"/>
              </a:solidFill>
            </a:endParaRPr>
          </a:p>
        </p:txBody>
      </p:sp>
    </p:spTree>
    <p:extLst>
      <p:ext uri="{BB962C8B-B14F-4D97-AF65-F5344CB8AC3E}">
        <p14:creationId xmlns:p14="http://schemas.microsoft.com/office/powerpoint/2010/main" val="227949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62178" y="420774"/>
            <a:ext cx="10766044" cy="1325563"/>
          </a:xfrm>
        </p:spPr>
        <p:txBody>
          <a:bodyPr/>
          <a:lstStyle/>
          <a:p>
            <a:r>
              <a:rPr lang="nl-NL" dirty="0"/>
              <a:t>Opbouw bijeenkomst (1,5 uur)</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73100" y="2269069"/>
            <a:ext cx="10744200" cy="3751308"/>
          </a:xfrm>
        </p:spPr>
        <p:txBody>
          <a:bodyPr/>
          <a:lstStyle/>
          <a:p>
            <a:r>
              <a:rPr lang="it-IT" dirty="0" smtClean="0"/>
              <a:t>Introductie </a:t>
            </a:r>
            <a:r>
              <a:rPr lang="it-IT" dirty="0"/>
              <a:t>(ca 5 min)</a:t>
            </a:r>
          </a:p>
          <a:p>
            <a:endParaRPr lang="it-IT" dirty="0"/>
          </a:p>
          <a:p>
            <a:r>
              <a:rPr lang="it-IT" dirty="0"/>
              <a:t>Spiegelinformatie: enquete en HIS-cijfers bespreken (ca 45 min) </a:t>
            </a:r>
          </a:p>
          <a:p>
            <a:endParaRPr lang="it-IT" dirty="0"/>
          </a:p>
          <a:p>
            <a:r>
              <a:rPr lang="it-IT" dirty="0"/>
              <a:t>(Werk)afspraken: concreet actieplan, nameting plannen (</a:t>
            </a:r>
            <a:r>
              <a:rPr lang="it-IT" dirty="0" err="1"/>
              <a:t>ca</a:t>
            </a:r>
            <a:r>
              <a:rPr lang="it-IT" dirty="0"/>
              <a:t> 20 min)</a:t>
            </a:r>
          </a:p>
          <a:p>
            <a:endParaRPr lang="it-IT" dirty="0"/>
          </a:p>
          <a:p>
            <a:r>
              <a:rPr lang="it-IT" dirty="0" smtClean="0"/>
              <a:t>Afronding </a:t>
            </a:r>
            <a:r>
              <a:rPr lang="it-IT" dirty="0"/>
              <a:t>(ca 5-10 min)</a:t>
            </a:r>
          </a:p>
          <a:p>
            <a:endParaRPr lang="it-IT" dirty="0"/>
          </a:p>
          <a:p>
            <a:endParaRPr lang="it-IT" dirty="0"/>
          </a:p>
        </p:txBody>
      </p:sp>
    </p:spTree>
    <p:extLst>
      <p:ext uri="{BB962C8B-B14F-4D97-AF65-F5344CB8AC3E}">
        <p14:creationId xmlns:p14="http://schemas.microsoft.com/office/powerpoint/2010/main" val="79623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sz="half" idx="2"/>
            <p:extLst>
              <p:ext uri="{D42A27DB-BD31-4B8C-83A1-F6EECF244321}">
                <p14:modId xmlns:p14="http://schemas.microsoft.com/office/powerpoint/2010/main" val="1826979582"/>
              </p:ext>
            </p:extLst>
          </p:nvPr>
        </p:nvGraphicFramePr>
        <p:xfrm>
          <a:off x="673099" y="1590137"/>
          <a:ext cx="10719831" cy="4093967"/>
        </p:xfrm>
        <a:graphic>
          <a:graphicData uri="http://schemas.openxmlformats.org/drawingml/2006/table">
            <a:tbl>
              <a:tblPr firstRow="1" bandRow="1">
                <a:tableStyleId>{21E4AEA4-8DFA-4A89-87EB-49C32662AFE0}</a:tableStyleId>
              </a:tblPr>
              <a:tblGrid>
                <a:gridCol w="669975">
                  <a:extLst>
                    <a:ext uri="{9D8B030D-6E8A-4147-A177-3AD203B41FA5}">
                      <a16:colId xmlns:a16="http://schemas.microsoft.com/office/drawing/2014/main" val="3410159161"/>
                    </a:ext>
                  </a:extLst>
                </a:gridCol>
                <a:gridCol w="1030730">
                  <a:extLst>
                    <a:ext uri="{9D8B030D-6E8A-4147-A177-3AD203B41FA5}">
                      <a16:colId xmlns:a16="http://schemas.microsoft.com/office/drawing/2014/main" val="1367086900"/>
                    </a:ext>
                  </a:extLst>
                </a:gridCol>
                <a:gridCol w="2314876">
                  <a:extLst>
                    <a:ext uri="{9D8B030D-6E8A-4147-A177-3AD203B41FA5}">
                      <a16:colId xmlns:a16="http://schemas.microsoft.com/office/drawing/2014/main" val="2622632339"/>
                    </a:ext>
                  </a:extLst>
                </a:gridCol>
                <a:gridCol w="1344454">
                  <a:extLst>
                    <a:ext uri="{9D8B030D-6E8A-4147-A177-3AD203B41FA5}">
                      <a16:colId xmlns:a16="http://schemas.microsoft.com/office/drawing/2014/main" val="245153136"/>
                    </a:ext>
                  </a:extLst>
                </a:gridCol>
                <a:gridCol w="1339949">
                  <a:extLst>
                    <a:ext uri="{9D8B030D-6E8A-4147-A177-3AD203B41FA5}">
                      <a16:colId xmlns:a16="http://schemas.microsoft.com/office/drawing/2014/main" val="991264514"/>
                    </a:ext>
                  </a:extLst>
                </a:gridCol>
                <a:gridCol w="1339949">
                  <a:extLst>
                    <a:ext uri="{9D8B030D-6E8A-4147-A177-3AD203B41FA5}">
                      <a16:colId xmlns:a16="http://schemas.microsoft.com/office/drawing/2014/main" val="1076817163"/>
                    </a:ext>
                  </a:extLst>
                </a:gridCol>
                <a:gridCol w="1339949">
                  <a:extLst>
                    <a:ext uri="{9D8B030D-6E8A-4147-A177-3AD203B41FA5}">
                      <a16:colId xmlns:a16="http://schemas.microsoft.com/office/drawing/2014/main" val="2850118905"/>
                    </a:ext>
                  </a:extLst>
                </a:gridCol>
                <a:gridCol w="1339949">
                  <a:extLst>
                    <a:ext uri="{9D8B030D-6E8A-4147-A177-3AD203B41FA5}">
                      <a16:colId xmlns:a16="http://schemas.microsoft.com/office/drawing/2014/main" val="2660309789"/>
                    </a:ext>
                  </a:extLst>
                </a:gridCol>
              </a:tblGrid>
              <a:tr h="40109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Praktijk</a:t>
                      </a:r>
                      <a:endParaRPr lang="nl-NL" dirty="0" smtClean="0">
                        <a:solidFill>
                          <a:schemeClr val="bg1"/>
                        </a:solidFill>
                      </a:endParaRPr>
                    </a:p>
                  </a:txBody>
                  <a:tcPr/>
                </a:tc>
                <a:tc hMerge="1">
                  <a:txBody>
                    <a:bodyPr/>
                    <a:lstStyle/>
                    <a:p>
                      <a:endParaRPr lang="nl-NL"/>
                    </a:p>
                  </a:txBody>
                  <a:tcPr/>
                </a:tc>
                <a:tc gridSpan="6">
                  <a:txBody>
                    <a:bodyPr/>
                    <a:lstStyle/>
                    <a:p>
                      <a:pPr marL="0" algn="ctr" defTabSz="914400" rtl="0" eaLnBrk="1" fontAlgn="b" latinLnBrk="0" hangingPunct="1"/>
                      <a:r>
                        <a:rPr lang="nl-NL" sz="1800" u="none" strike="noStrike" kern="1200" dirty="0" smtClean="0">
                          <a:effectLst/>
                        </a:rPr>
                        <a:t>Patiënten met </a:t>
                      </a:r>
                      <a:r>
                        <a:rPr lang="nl-NL" sz="1800" u="none" strike="noStrike" kern="1200" dirty="0" err="1" smtClean="0">
                          <a:effectLst/>
                        </a:rPr>
                        <a:t>Troponine</a:t>
                      </a:r>
                      <a:r>
                        <a:rPr lang="nl-NL" sz="1800" u="none" strike="noStrike" kern="1200" dirty="0" smtClean="0">
                          <a:effectLst/>
                        </a:rPr>
                        <a:t> test in</a:t>
                      </a:r>
                      <a:r>
                        <a:rPr lang="nl-NL" sz="1800" u="none" strike="noStrike" kern="1200" baseline="0" dirty="0" smtClean="0">
                          <a:effectLst/>
                        </a:rPr>
                        <a:t> 5 jaar periode JAAR-JAAR</a:t>
                      </a:r>
                      <a:endParaRPr lang="nl-NL" sz="1800" b="0" i="0" u="none" strike="noStrike" kern="1200" dirty="0">
                        <a:solidFill>
                          <a:schemeClr val="bg1"/>
                        </a:solidFill>
                        <a:effectLst/>
                        <a:latin typeface="+mn-lt"/>
                        <a:ea typeface="+mn-ea"/>
                        <a:cs typeface="+mn-cs"/>
                      </a:endParaRPr>
                    </a:p>
                  </a:txBody>
                  <a:tcPr marL="9525" marR="9525" marT="9525" marB="0"/>
                </a:tc>
                <a:tc h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nchor="b"/>
                </a:tc>
                <a:tc h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nchor="b"/>
                </a:tc>
                <a:tc h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nchor="b"/>
                </a:tc>
                <a:tc h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nchor="b"/>
                </a:tc>
                <a:tc h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tc>
                <a:extLst>
                  <a:ext uri="{0D108BD9-81ED-4DB2-BD59-A6C34878D82A}">
                    <a16:rowId xmlns:a16="http://schemas.microsoft.com/office/drawing/2014/main" val="2046343046"/>
                  </a:ext>
                </a:extLst>
              </a:tr>
              <a:tr h="658374">
                <a:tc rowSpan="2" gridSpan="2">
                  <a:txBody>
                    <a:bodyPr/>
                    <a:lstStyle/>
                    <a:p>
                      <a:endParaRPr lang="nl-NL" dirty="0">
                        <a:solidFill>
                          <a:schemeClr val="bg1"/>
                        </a:solidFill>
                      </a:endParaRPr>
                    </a:p>
                  </a:txBody>
                  <a:tcPr>
                    <a:solidFill>
                      <a:schemeClr val="accent2"/>
                    </a:solidFill>
                  </a:tcPr>
                </a:tc>
                <a:tc rowSpan="2" hMerge="1">
                  <a:txBody>
                    <a:bodyPr/>
                    <a:lstStyle/>
                    <a:p>
                      <a:endParaRPr lang="nl-NL" dirty="0">
                        <a:solidFill>
                          <a:schemeClr val="bg1"/>
                        </a:solidFill>
                      </a:endParaRPr>
                    </a:p>
                  </a:txBody>
                  <a:tcPr/>
                </a:tc>
                <a:tc>
                  <a:txBody>
                    <a:bodyPr/>
                    <a:lstStyle/>
                    <a:p>
                      <a:pPr marL="0" algn="ctr" defTabSz="914400" rtl="0" eaLnBrk="1" fontAlgn="b" latinLnBrk="0" hangingPunct="1"/>
                      <a:r>
                        <a:rPr lang="nl-NL" sz="1800" u="none" strike="noStrike" kern="1200" baseline="0" dirty="0" smtClean="0">
                          <a:solidFill>
                            <a:schemeClr val="bg1"/>
                          </a:solidFill>
                          <a:effectLst/>
                        </a:rPr>
                        <a:t>Totaal</a:t>
                      </a:r>
                      <a:endParaRPr lang="nl-NL" sz="1800" b="0" i="0" u="none" strike="noStrike" kern="1200" dirty="0">
                        <a:solidFill>
                          <a:schemeClr val="bg1"/>
                        </a:solidFill>
                        <a:effectLst/>
                        <a:latin typeface="+mn-lt"/>
                        <a:ea typeface="+mn-ea"/>
                        <a:cs typeface="+mn-cs"/>
                      </a:endParaRPr>
                    </a:p>
                  </a:txBody>
                  <a:tcPr marL="9525" marR="9525" marT="9525" marB="0">
                    <a:solidFill>
                      <a:schemeClr val="accent2"/>
                    </a:solidFill>
                  </a:tcPr>
                </a:tc>
                <a:tc>
                  <a:txBody>
                    <a:bodyPr/>
                    <a:lstStyle/>
                    <a:p>
                      <a:pPr marL="0" algn="ctr" defTabSz="914400" rtl="0" eaLnBrk="1" fontAlgn="b" latinLnBrk="0" hangingPunct="1"/>
                      <a:r>
                        <a:rPr lang="nl-NL" sz="1800" u="none" strike="noStrike" kern="1200" dirty="0" smtClean="0">
                          <a:solidFill>
                            <a:schemeClr val="bg1"/>
                          </a:solidFill>
                          <a:effectLst/>
                        </a:rPr>
                        <a:t>Mannen </a:t>
                      </a:r>
                      <a:endParaRPr lang="nl-NL" sz="1800" b="0" i="0" u="none" strike="noStrike" kern="1200" dirty="0">
                        <a:solidFill>
                          <a:schemeClr val="bg1"/>
                        </a:solidFill>
                        <a:effectLst/>
                        <a:latin typeface="+mn-lt"/>
                        <a:ea typeface="+mn-ea"/>
                        <a:cs typeface="+mn-cs"/>
                      </a:endParaRPr>
                    </a:p>
                  </a:txBody>
                  <a:tcPr marL="9525" marR="9525" marT="9525" marB="0">
                    <a:solidFill>
                      <a:schemeClr val="accent2"/>
                    </a:solidFill>
                  </a:tcPr>
                </a:tc>
                <a:tc>
                  <a:txBody>
                    <a:bodyPr/>
                    <a:lstStyle/>
                    <a:p>
                      <a:pPr marL="0" algn="ctr" defTabSz="914400" rtl="0" eaLnBrk="1" fontAlgn="b" latinLnBrk="0" hangingPunct="1"/>
                      <a:r>
                        <a:rPr lang="nl-NL" sz="1800" u="none" strike="noStrike" kern="1200" dirty="0" smtClean="0">
                          <a:solidFill>
                            <a:schemeClr val="bg1"/>
                          </a:solidFill>
                          <a:effectLst/>
                        </a:rPr>
                        <a:t>Leeftijd</a:t>
                      </a:r>
                      <a:endParaRPr lang="nl-NL" sz="1800" b="0" i="0" u="none" strike="noStrike" kern="1200" dirty="0" smtClean="0">
                        <a:solidFill>
                          <a:schemeClr val="bg1"/>
                        </a:solidFill>
                        <a:effectLst/>
                        <a:latin typeface="+mn-lt"/>
                        <a:ea typeface="+mn-ea"/>
                        <a:cs typeface="+mn-cs"/>
                      </a:endParaRPr>
                    </a:p>
                  </a:txBody>
                  <a:tcPr marL="9525" marR="9525" marT="9525" marB="0" anchor="b">
                    <a:solidFill>
                      <a:schemeClr val="accent2"/>
                    </a:solidFill>
                  </a:tcPr>
                </a:tc>
                <a:tc>
                  <a:txBody>
                    <a:bodyPr/>
                    <a:lstStyle/>
                    <a:p>
                      <a:pPr marL="0" algn="ctr" defTabSz="914400" rtl="0" eaLnBrk="1" fontAlgn="b" latinLnBrk="0" hangingPunct="1"/>
                      <a:r>
                        <a:rPr lang="nl-NL" sz="1800" u="none" strike="noStrike" kern="1200" dirty="0" smtClean="0">
                          <a:solidFill>
                            <a:schemeClr val="bg1"/>
                          </a:solidFill>
                          <a:effectLst/>
                        </a:rPr>
                        <a:t>Vrouwen </a:t>
                      </a:r>
                      <a:endParaRPr lang="nl-NL" sz="1800" b="0" i="0" u="none" strike="noStrike" kern="1200" dirty="0">
                        <a:solidFill>
                          <a:schemeClr val="bg1"/>
                        </a:solidFill>
                        <a:effectLst/>
                        <a:latin typeface="+mn-lt"/>
                        <a:ea typeface="+mn-ea"/>
                        <a:cs typeface="+mn-cs"/>
                      </a:endParaRPr>
                    </a:p>
                  </a:txBody>
                  <a:tcPr marL="9525" marR="9525" marT="9525" marB="0">
                    <a:solidFill>
                      <a:schemeClr val="accent2"/>
                    </a:solidFill>
                  </a:tcPr>
                </a:tc>
                <a:tc>
                  <a:txBody>
                    <a:bodyPr/>
                    <a:lstStyle/>
                    <a:p>
                      <a:pPr marL="0" algn="ctr" defTabSz="914400" rtl="0" eaLnBrk="1" fontAlgn="b" latinLnBrk="0" hangingPunct="1"/>
                      <a:r>
                        <a:rPr lang="nl-NL" sz="1800" u="none" strike="noStrike" kern="1200" dirty="0" smtClean="0">
                          <a:solidFill>
                            <a:schemeClr val="bg1"/>
                          </a:solidFill>
                          <a:effectLst/>
                        </a:rPr>
                        <a:t>Leeftijd</a:t>
                      </a:r>
                      <a:endParaRPr lang="nl-NL" sz="1800" b="0" i="0" u="none" strike="noStrike" kern="1200" dirty="0" smtClean="0">
                        <a:solidFill>
                          <a:schemeClr val="bg1"/>
                        </a:solidFill>
                        <a:effectLst/>
                        <a:latin typeface="+mn-lt"/>
                        <a:ea typeface="+mn-ea"/>
                        <a:cs typeface="+mn-cs"/>
                      </a:endParaRPr>
                    </a:p>
                  </a:txBody>
                  <a:tcPr marL="9525" marR="9525" marT="9525" marB="0" anchor="b">
                    <a:solidFill>
                      <a:schemeClr val="accent2"/>
                    </a:solidFill>
                  </a:tcPr>
                </a:tc>
                <a:tc>
                  <a:txBody>
                    <a:bodyPr/>
                    <a:lstStyle/>
                    <a:p>
                      <a:pPr marL="0" algn="ctr" defTabSz="914400" rtl="0" eaLnBrk="1" fontAlgn="b" latinLnBrk="0" hangingPunct="1"/>
                      <a:r>
                        <a:rPr lang="nl-NL" sz="1800" u="none" strike="noStrike" kern="1200" dirty="0" smtClean="0">
                          <a:solidFill>
                            <a:schemeClr val="bg1"/>
                          </a:solidFill>
                          <a:effectLst/>
                        </a:rPr>
                        <a:t> patiënten &lt;40</a:t>
                      </a:r>
                      <a:endParaRPr lang="nl-NL" sz="1800" b="0" i="0" u="none" strike="noStrike" kern="1200" dirty="0">
                        <a:solidFill>
                          <a:schemeClr val="bg1"/>
                        </a:solidFill>
                        <a:effectLst/>
                        <a:latin typeface="+mn-lt"/>
                        <a:ea typeface="+mn-ea"/>
                        <a:cs typeface="+mn-cs"/>
                      </a:endParaRPr>
                    </a:p>
                  </a:txBody>
                  <a:tcPr marL="9525" marR="9525" marT="9525" marB="0">
                    <a:solidFill>
                      <a:schemeClr val="accent2"/>
                    </a:solidFill>
                  </a:tcPr>
                </a:tc>
                <a:extLst>
                  <a:ext uri="{0D108BD9-81ED-4DB2-BD59-A6C34878D82A}">
                    <a16:rowId xmlns:a16="http://schemas.microsoft.com/office/drawing/2014/main" val="2427883297"/>
                  </a:ext>
                </a:extLst>
              </a:tr>
              <a:tr h="376214">
                <a:tc gridSpan="2" v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a:solidFill>
                      <a:schemeClr val="accent4">
                        <a:lumMod val="60000"/>
                        <a:lumOff val="40000"/>
                      </a:schemeClr>
                    </a:solidFill>
                  </a:tcPr>
                </a:tc>
                <a:tc hMerge="1" v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a:solidFill>
                      <a:schemeClr val="accent4">
                        <a:lumMod val="60000"/>
                        <a:lumOff val="40000"/>
                      </a:schemeClr>
                    </a:solidFill>
                  </a:tcPr>
                </a:tc>
                <a:tc>
                  <a:txBody>
                    <a:bodyPr/>
                    <a:lstStyle/>
                    <a:p>
                      <a:pPr marL="0" algn="ctr" defTabSz="914400" rtl="0" eaLnBrk="1" fontAlgn="b" latinLnBrk="0" hangingPunct="1"/>
                      <a:r>
                        <a:rPr lang="nl-NL" sz="1600" u="none" strike="noStrike" kern="1200" dirty="0" smtClean="0">
                          <a:solidFill>
                            <a:schemeClr val="bg1"/>
                          </a:solidFill>
                          <a:effectLst/>
                        </a:rPr>
                        <a:t>aantal</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2"/>
                    </a:solidFill>
                  </a:tcPr>
                </a:tc>
                <a:tc>
                  <a:txBody>
                    <a:bodyPr/>
                    <a:lstStyle/>
                    <a:p>
                      <a:pPr algn="ctr"/>
                      <a:r>
                        <a:rPr lang="nl-NL" sz="1600" u="none" strike="noStrike" kern="1200" dirty="0" smtClean="0">
                          <a:solidFill>
                            <a:schemeClr val="bg1"/>
                          </a:solidFill>
                          <a:effectLst/>
                        </a:rPr>
                        <a:t>aantal</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2"/>
                    </a:solidFill>
                  </a:tcPr>
                </a:tc>
                <a:tc>
                  <a:txBody>
                    <a:bodyPr/>
                    <a:lstStyle/>
                    <a:p>
                      <a:pPr algn="ctr"/>
                      <a:r>
                        <a:rPr lang="nl-NL" sz="1600" u="none" strike="noStrike" kern="1200" dirty="0" smtClean="0">
                          <a:solidFill>
                            <a:schemeClr val="bg1"/>
                          </a:solidFill>
                          <a:effectLst/>
                        </a:rPr>
                        <a:t>(min-max)</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2"/>
                    </a:solidFill>
                  </a:tcPr>
                </a:tc>
                <a:tc>
                  <a:txBody>
                    <a:bodyPr/>
                    <a:lstStyle/>
                    <a:p>
                      <a:pPr algn="ctr"/>
                      <a:r>
                        <a:rPr lang="nl-NL" sz="1600" u="none" strike="noStrike" kern="1200" dirty="0" smtClean="0">
                          <a:solidFill>
                            <a:schemeClr val="bg1"/>
                          </a:solidFill>
                          <a:effectLst/>
                        </a:rPr>
                        <a:t>aantal</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2"/>
                    </a:solidFill>
                  </a:tcPr>
                </a:tc>
                <a:tc>
                  <a:txBody>
                    <a:bodyPr/>
                    <a:lstStyle/>
                    <a:p>
                      <a:pPr algn="ctr"/>
                      <a:r>
                        <a:rPr lang="nl-NL" sz="1600" u="none" strike="noStrike" kern="1200" dirty="0" smtClean="0">
                          <a:solidFill>
                            <a:schemeClr val="bg1"/>
                          </a:solidFill>
                          <a:effectLst/>
                        </a:rPr>
                        <a:t>(min-max)</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2"/>
                    </a:solidFill>
                  </a:tcPr>
                </a:tc>
                <a:tc>
                  <a:txBody>
                    <a:bodyPr/>
                    <a:lstStyle/>
                    <a:p>
                      <a:pPr algn="ctr"/>
                      <a:r>
                        <a:rPr lang="nl-NL" sz="1600" u="none" strike="noStrike" kern="1200" dirty="0" smtClean="0">
                          <a:solidFill>
                            <a:schemeClr val="bg1"/>
                          </a:solidFill>
                          <a:effectLst/>
                        </a:rPr>
                        <a:t>aantal</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2"/>
                    </a:solidFill>
                  </a:tcPr>
                </a:tc>
                <a:extLst>
                  <a:ext uri="{0D108BD9-81ED-4DB2-BD59-A6C34878D82A}">
                    <a16:rowId xmlns:a16="http://schemas.microsoft.com/office/drawing/2014/main" val="1162893926"/>
                  </a:ext>
                </a:extLst>
              </a:tr>
              <a:tr h="311267">
                <a:tc>
                  <a:txBody>
                    <a:bodyPr/>
                    <a:lstStyle/>
                    <a:p>
                      <a:pPr marL="0" algn="ctr" defTabSz="914400" rtl="0" eaLnBrk="1" fontAlgn="b" latinLnBrk="0" hangingPunct="1"/>
                      <a:r>
                        <a:rPr lang="nl-NL" sz="1600" u="none" strike="noStrike" kern="1200" dirty="0" smtClean="0">
                          <a:effectLst/>
                        </a:rPr>
                        <a:t>P1</a:t>
                      </a:r>
                      <a:endParaRPr lang="nl-NL" sz="1600" b="0" i="0" u="none" strike="noStrike" kern="1200" dirty="0">
                        <a:solidFill>
                          <a:schemeClr val="tx1"/>
                        </a:solidFill>
                        <a:effectLst/>
                        <a:latin typeface="+mn-lt"/>
                        <a:ea typeface="+mn-ea"/>
                        <a:cs typeface="+mn-cs"/>
                      </a:endParaRPr>
                    </a:p>
                  </a:txBody>
                  <a:tcPr marL="9525" marR="9525" marT="9525" marB="0" anchor="b"/>
                </a:tc>
                <a:tc>
                  <a:txBody>
                    <a:bodyPr/>
                    <a:lstStyle/>
                    <a:p>
                      <a:endParaRPr lang="nl-NL" dirty="0"/>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(47-69)</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(36-79)</a:t>
                      </a:r>
                      <a:endParaRPr lang="nl-NL" sz="1800" dirty="0">
                        <a:latin typeface="+mn-lt"/>
                      </a:endParaRPr>
                    </a:p>
                  </a:txBody>
                  <a:tcPr marL="9525" marR="9525" marT="9525" marB="0" anchor="b"/>
                </a:tc>
                <a:tc>
                  <a:txBody>
                    <a:bodyPr/>
                    <a:lstStyle/>
                    <a:p>
                      <a:pPr algn="ctr"/>
                      <a:endParaRPr lang="nl-NL" sz="1800" dirty="0">
                        <a:latin typeface="+mn-lt"/>
                      </a:endParaRPr>
                    </a:p>
                  </a:txBody>
                  <a:tcPr marL="9525" marR="9525" marT="9525" marB="0" anchor="b"/>
                </a:tc>
                <a:extLst>
                  <a:ext uri="{0D108BD9-81ED-4DB2-BD59-A6C34878D82A}">
                    <a16:rowId xmlns:a16="http://schemas.microsoft.com/office/drawing/2014/main" val="200359865"/>
                  </a:ext>
                </a:extLst>
              </a:tr>
              <a:tr h="311267">
                <a:tc>
                  <a:txBody>
                    <a:bodyPr/>
                    <a:lstStyle/>
                    <a:p>
                      <a:pPr marL="0" algn="ctr" defTabSz="914400" rtl="0" eaLnBrk="1" fontAlgn="b" latinLnBrk="0" hangingPunct="1"/>
                      <a:r>
                        <a:rPr lang="nl-NL" sz="1600" u="none" strike="noStrike" kern="1200" dirty="0" smtClean="0">
                          <a:effectLst/>
                        </a:rPr>
                        <a:t>P2</a:t>
                      </a:r>
                      <a:endParaRPr lang="nl-NL" sz="1600" b="0" i="0" u="none" strike="noStrike" kern="1200" dirty="0">
                        <a:solidFill>
                          <a:schemeClr val="tx1"/>
                        </a:solidFill>
                        <a:effectLst/>
                        <a:latin typeface="+mn-lt"/>
                        <a:ea typeface="+mn-ea"/>
                        <a:cs typeface="+mn-cs"/>
                      </a:endParaRPr>
                    </a:p>
                  </a:txBody>
                  <a:tcPr marL="9525" marR="9525" marT="9525" marB="0" anchor="b"/>
                </a:tc>
                <a:tc>
                  <a:txBody>
                    <a:bodyPr/>
                    <a:lstStyle/>
                    <a:p>
                      <a:endParaRPr lang="nl-NL"/>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(15-75)</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(32-82)</a:t>
                      </a:r>
                      <a:endParaRPr lang="nl-NL" sz="1800" dirty="0">
                        <a:latin typeface="+mn-lt"/>
                      </a:endParaRPr>
                    </a:p>
                  </a:txBody>
                  <a:tcPr marL="9525" marR="9525" marT="9525" marB="0" anchor="b"/>
                </a:tc>
                <a:tc>
                  <a:txBody>
                    <a:bodyPr/>
                    <a:lstStyle/>
                    <a:p>
                      <a:pPr algn="ctr"/>
                      <a:endParaRPr lang="nl-NL" sz="1800" dirty="0">
                        <a:latin typeface="+mn-lt"/>
                      </a:endParaRPr>
                    </a:p>
                  </a:txBody>
                  <a:tcPr marL="9525" marR="9525" marT="9525" marB="0" anchor="b"/>
                </a:tc>
                <a:extLst>
                  <a:ext uri="{0D108BD9-81ED-4DB2-BD59-A6C34878D82A}">
                    <a16:rowId xmlns:a16="http://schemas.microsoft.com/office/drawing/2014/main" val="746293161"/>
                  </a:ext>
                </a:extLst>
              </a:tr>
              <a:tr h="311267">
                <a:tc>
                  <a:txBody>
                    <a:bodyPr/>
                    <a:lstStyle/>
                    <a:p>
                      <a:pPr marL="0" algn="ctr" defTabSz="914400" rtl="0" eaLnBrk="1" fontAlgn="b" latinLnBrk="0" hangingPunct="1"/>
                      <a:r>
                        <a:rPr lang="nl-NL" sz="1600" u="none" strike="noStrike" kern="1200" dirty="0" smtClean="0">
                          <a:effectLst/>
                        </a:rPr>
                        <a:t>P3</a:t>
                      </a:r>
                      <a:endParaRPr lang="nl-NL" sz="1600" b="0" i="0" u="none" strike="noStrike" kern="1200" dirty="0">
                        <a:solidFill>
                          <a:schemeClr val="tx1"/>
                        </a:solidFill>
                        <a:effectLst/>
                        <a:latin typeface="+mn-lt"/>
                        <a:ea typeface="+mn-ea"/>
                        <a:cs typeface="+mn-cs"/>
                      </a:endParaRPr>
                    </a:p>
                  </a:txBody>
                  <a:tcPr marL="9525" marR="9525" marT="9525" marB="0" anchor="b"/>
                </a:tc>
                <a:tc>
                  <a:txBody>
                    <a:bodyPr/>
                    <a:lstStyle/>
                    <a:p>
                      <a:endParaRPr lang="nl-NL"/>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(23-73)</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(28-85)</a:t>
                      </a:r>
                      <a:endParaRPr lang="nl-NL" sz="1800" dirty="0">
                        <a:latin typeface="+mn-lt"/>
                      </a:endParaRPr>
                    </a:p>
                  </a:txBody>
                  <a:tcPr marL="9525" marR="9525" marT="9525" marB="0" anchor="b"/>
                </a:tc>
                <a:tc>
                  <a:txBody>
                    <a:bodyPr/>
                    <a:lstStyle/>
                    <a:p>
                      <a:pPr algn="ctr"/>
                      <a:endParaRPr lang="nl-NL" sz="1800" dirty="0">
                        <a:latin typeface="+mn-lt"/>
                      </a:endParaRPr>
                    </a:p>
                  </a:txBody>
                  <a:tcPr marL="9525" marR="9525" marT="9525" marB="0" anchor="b"/>
                </a:tc>
                <a:extLst>
                  <a:ext uri="{0D108BD9-81ED-4DB2-BD59-A6C34878D82A}">
                    <a16:rowId xmlns:a16="http://schemas.microsoft.com/office/drawing/2014/main" val="336302903"/>
                  </a:ext>
                </a:extLst>
              </a:tr>
              <a:tr h="311267">
                <a:tc>
                  <a:txBody>
                    <a:bodyPr/>
                    <a:lstStyle/>
                    <a:p>
                      <a:pPr marL="0" algn="ctr" defTabSz="914400" rtl="0" eaLnBrk="1" fontAlgn="b" latinLnBrk="0" hangingPunct="1"/>
                      <a:r>
                        <a:rPr lang="nl-NL" sz="1600" u="none" strike="noStrike" kern="1200" dirty="0" smtClean="0">
                          <a:effectLst/>
                        </a:rPr>
                        <a:t>P4</a:t>
                      </a:r>
                      <a:endParaRPr lang="nl-NL" sz="1600" b="0" i="0" u="none" strike="noStrike" kern="1200" dirty="0">
                        <a:solidFill>
                          <a:schemeClr val="tx1"/>
                        </a:solidFill>
                        <a:effectLst/>
                        <a:latin typeface="+mn-lt"/>
                        <a:ea typeface="+mn-ea"/>
                        <a:cs typeface="+mn-cs"/>
                      </a:endParaRPr>
                    </a:p>
                  </a:txBody>
                  <a:tcPr marL="9525" marR="9525" marT="9525" marB="0" anchor="b"/>
                </a:tc>
                <a:tc>
                  <a:txBody>
                    <a:bodyPr/>
                    <a:lstStyle/>
                    <a:p>
                      <a:endParaRPr lang="nl-NL"/>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a:r>
                        <a:rPr lang="nl-NL" sz="1800" dirty="0" smtClean="0">
                          <a:latin typeface="+mn-lt"/>
                        </a:rPr>
                        <a:t>…-…</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(40-71)</a:t>
                      </a:r>
                      <a:endParaRPr lang="nl-NL" sz="1800" dirty="0">
                        <a:latin typeface="+mn-lt"/>
                      </a:endParaRPr>
                    </a:p>
                  </a:txBody>
                  <a:tcPr marL="9525" marR="9525" marT="9525" marB="0" anchor="b"/>
                </a:tc>
                <a:tc>
                  <a:txBody>
                    <a:bodyPr/>
                    <a:lstStyle/>
                    <a:p>
                      <a:pPr algn="ctr"/>
                      <a:endParaRPr lang="nl-NL" sz="1800" dirty="0">
                        <a:latin typeface="+mn-lt"/>
                      </a:endParaRPr>
                    </a:p>
                  </a:txBody>
                  <a:tcPr marL="9525" marR="9525" marT="9525" marB="0" anchor="b"/>
                </a:tc>
                <a:extLst>
                  <a:ext uri="{0D108BD9-81ED-4DB2-BD59-A6C34878D82A}">
                    <a16:rowId xmlns:a16="http://schemas.microsoft.com/office/drawing/2014/main" val="1225282955"/>
                  </a:ext>
                </a:extLst>
              </a:tr>
              <a:tr h="311267">
                <a:tc>
                  <a:txBody>
                    <a:bodyPr/>
                    <a:lstStyle/>
                    <a:p>
                      <a:pPr marL="0" algn="ctr" defTabSz="914400" rtl="0" eaLnBrk="1" fontAlgn="b" latinLnBrk="0" hangingPunct="1"/>
                      <a:r>
                        <a:rPr lang="nl-NL" sz="1600" u="none" strike="noStrike" kern="1200" dirty="0" smtClean="0">
                          <a:effectLst/>
                        </a:rPr>
                        <a:t>P5</a:t>
                      </a:r>
                      <a:endParaRPr lang="nl-NL" sz="1600" b="0" i="0" u="none" strike="noStrike" kern="1200" dirty="0">
                        <a:solidFill>
                          <a:schemeClr val="tx1"/>
                        </a:solidFill>
                        <a:effectLst/>
                        <a:latin typeface="+mn-lt"/>
                        <a:ea typeface="+mn-ea"/>
                        <a:cs typeface="+mn-cs"/>
                      </a:endParaRPr>
                    </a:p>
                  </a:txBody>
                  <a:tcPr marL="9525" marR="9525" marT="9525" marB="0" anchor="b"/>
                </a:tc>
                <a:tc>
                  <a:txBody>
                    <a:bodyPr/>
                    <a:lstStyle/>
                    <a:p>
                      <a:endParaRPr lang="nl-NL"/>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a:r>
                        <a:rPr lang="nl-NL" sz="1800" dirty="0" smtClean="0"/>
                        <a:t>(32-83)</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(48-74)</a:t>
                      </a:r>
                      <a:endParaRPr lang="nl-NL" sz="1800" dirty="0">
                        <a:latin typeface="+mn-lt"/>
                      </a:endParaRPr>
                    </a:p>
                  </a:txBody>
                  <a:tcPr marL="9525" marR="9525" marT="9525" marB="0" anchor="b"/>
                </a:tc>
                <a:tc>
                  <a:txBody>
                    <a:bodyPr/>
                    <a:lstStyle/>
                    <a:p>
                      <a:pPr algn="ctr"/>
                      <a:endParaRPr lang="nl-NL" sz="1800" dirty="0">
                        <a:latin typeface="+mn-lt"/>
                      </a:endParaRPr>
                    </a:p>
                  </a:txBody>
                  <a:tcPr marL="9525" marR="9525" marT="9525" marB="0" anchor="b"/>
                </a:tc>
                <a:extLst>
                  <a:ext uri="{0D108BD9-81ED-4DB2-BD59-A6C34878D82A}">
                    <a16:rowId xmlns:a16="http://schemas.microsoft.com/office/drawing/2014/main" val="4068710704"/>
                  </a:ext>
                </a:extLst>
              </a:tr>
              <a:tr h="311267">
                <a:tc>
                  <a:txBody>
                    <a:bodyPr/>
                    <a:lstStyle/>
                    <a:p>
                      <a:pPr marL="0" algn="ctr" defTabSz="914400" rtl="0" eaLnBrk="1" fontAlgn="b" latinLnBrk="0" hangingPunct="1"/>
                      <a:r>
                        <a:rPr lang="nl-NL" sz="1600" u="none" strike="noStrike" kern="1200" dirty="0" smtClean="0">
                          <a:effectLst/>
                        </a:rPr>
                        <a:t>P6</a:t>
                      </a:r>
                      <a:endParaRPr lang="nl-NL" sz="1600" b="0" i="0" u="none" strike="noStrike" kern="1200" dirty="0">
                        <a:solidFill>
                          <a:schemeClr val="tx1"/>
                        </a:solidFill>
                        <a:effectLst/>
                        <a:latin typeface="+mn-lt"/>
                        <a:ea typeface="+mn-ea"/>
                        <a:cs typeface="+mn-cs"/>
                      </a:endParaRPr>
                    </a:p>
                  </a:txBody>
                  <a:tcPr marL="9525" marR="9525" marT="9525" marB="0" anchor="b"/>
                </a:tc>
                <a:tc>
                  <a:txBody>
                    <a:bodyPr/>
                    <a:lstStyle/>
                    <a:p>
                      <a:endParaRPr lang="nl-NL"/>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a:r>
                        <a:rPr lang="nl-NL" sz="1800" dirty="0" smtClean="0">
                          <a:latin typeface="+mn-lt"/>
                        </a:rPr>
                        <a:t>…-…</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(38-87)</a:t>
                      </a:r>
                      <a:endParaRPr lang="nl-NL" sz="1800" dirty="0">
                        <a:latin typeface="+mn-lt"/>
                      </a:endParaRPr>
                    </a:p>
                  </a:txBody>
                  <a:tcPr marL="9525" marR="9525" marT="9525" marB="0" anchor="b"/>
                </a:tc>
                <a:tc>
                  <a:txBody>
                    <a:bodyPr/>
                    <a:lstStyle/>
                    <a:p>
                      <a:pPr algn="ctr"/>
                      <a:endParaRPr lang="nl-NL" sz="1800" dirty="0">
                        <a:latin typeface="+mn-lt"/>
                      </a:endParaRPr>
                    </a:p>
                  </a:txBody>
                  <a:tcPr marL="9525" marR="9525" marT="9525" marB="0" anchor="b"/>
                </a:tc>
                <a:extLst>
                  <a:ext uri="{0D108BD9-81ED-4DB2-BD59-A6C34878D82A}">
                    <a16:rowId xmlns:a16="http://schemas.microsoft.com/office/drawing/2014/main" val="1942650645"/>
                  </a:ext>
                </a:extLst>
              </a:tr>
              <a:tr h="311267">
                <a:tc>
                  <a:txBody>
                    <a:bodyPr/>
                    <a:lstStyle/>
                    <a:p>
                      <a:pPr marL="0" algn="ctr" defTabSz="914400" rtl="0" eaLnBrk="1" fontAlgn="b" latinLnBrk="0" hangingPunct="1"/>
                      <a:r>
                        <a:rPr lang="nl-NL" sz="1600" u="none" strike="noStrike" kern="1200" dirty="0" smtClean="0">
                          <a:effectLst/>
                        </a:rPr>
                        <a:t>P7</a:t>
                      </a:r>
                      <a:endParaRPr lang="nl-NL" sz="1600" b="0" i="0" u="none" strike="noStrike" kern="1200" dirty="0">
                        <a:solidFill>
                          <a:schemeClr val="tx1"/>
                        </a:solidFill>
                        <a:effectLst/>
                        <a:latin typeface="+mn-lt"/>
                        <a:ea typeface="+mn-ea"/>
                        <a:cs typeface="+mn-cs"/>
                      </a:endParaRPr>
                    </a:p>
                  </a:txBody>
                  <a:tcPr marL="9525" marR="9525" marT="9525" marB="0" anchor="b"/>
                </a:tc>
                <a:tc>
                  <a:txBody>
                    <a:bodyPr/>
                    <a:lstStyle/>
                    <a:p>
                      <a:endParaRPr lang="nl-NL" dirty="0"/>
                    </a:p>
                  </a:txBody>
                  <a:tcPr marL="9525" marR="9525" marT="9525" marB="0" anchor="b"/>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a:r>
                        <a:rPr lang="nl-NL" sz="1800" dirty="0" smtClean="0"/>
                        <a:t>(61-79)</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(52-86)</a:t>
                      </a:r>
                      <a:endParaRPr lang="nl-NL" sz="1800" dirty="0">
                        <a:latin typeface="+mn-lt"/>
                      </a:endParaRPr>
                    </a:p>
                  </a:txBody>
                  <a:tcPr marL="9525" marR="9525" marT="9525" marB="0" anchor="b"/>
                </a:tc>
                <a:tc>
                  <a:txBody>
                    <a:bodyPr/>
                    <a:lstStyle/>
                    <a:p>
                      <a:pPr algn="ctr"/>
                      <a:endParaRPr lang="nl-NL" sz="1800" dirty="0">
                        <a:latin typeface="+mn-lt"/>
                      </a:endParaRPr>
                    </a:p>
                  </a:txBody>
                  <a:tcPr marL="9525" marR="9525" marT="9525" marB="0" anchor="b"/>
                </a:tc>
                <a:extLst>
                  <a:ext uri="{0D108BD9-81ED-4DB2-BD59-A6C34878D82A}">
                    <a16:rowId xmlns:a16="http://schemas.microsoft.com/office/drawing/2014/main" val="1401123932"/>
                  </a:ext>
                </a:extLst>
              </a:tr>
              <a:tr h="479414">
                <a:tc>
                  <a:txBody>
                    <a:bodyPr/>
                    <a:lstStyle/>
                    <a:p>
                      <a:pPr marL="0" algn="ctr" defTabSz="914400" rtl="0" eaLnBrk="1" fontAlgn="b" latinLnBrk="0" hangingPunct="1"/>
                      <a:endParaRPr lang="nl-NL" sz="1600" b="0" i="0" u="none" strike="noStrike" kern="1200" dirty="0">
                        <a:solidFill>
                          <a:schemeClr val="tx1"/>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nl-NL" sz="1600" u="none" strike="noStrike" kern="1200" dirty="0" smtClean="0">
                          <a:effectLst/>
                        </a:rPr>
                        <a:t>Wijk</a:t>
                      </a:r>
                      <a:endParaRPr lang="nl-NL" sz="1600" b="0" i="0" u="none" strike="noStrike" kern="1200" dirty="0">
                        <a:solidFill>
                          <a:schemeClr val="tx1"/>
                        </a:solidFill>
                        <a:effectLst/>
                        <a:latin typeface="+mn-lt"/>
                        <a:ea typeface="+mn-ea"/>
                        <a:cs typeface="+mn-cs"/>
                      </a:endParaRPr>
                    </a:p>
                  </a:txBody>
                  <a:tcPr marL="9525" marR="9525" marT="9525" marB="0" anchor="b"/>
                </a:tc>
                <a:tc>
                  <a:txBody>
                    <a:bodyPr/>
                    <a:lstStyle/>
                    <a:p>
                      <a:pPr algn="ctr"/>
                      <a:endParaRPr lang="nl-NL" sz="1800" b="1"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(15-83)</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(28-87)</a:t>
                      </a:r>
                      <a:endParaRPr lang="nl-NL" sz="1800" dirty="0">
                        <a:latin typeface="+mn-lt"/>
                      </a:endParaRPr>
                    </a:p>
                  </a:txBody>
                  <a:tcPr marL="9525" marR="9525" marT="9525" marB="0" anchor="b"/>
                </a:tc>
                <a:tc>
                  <a:txBody>
                    <a:bodyPr/>
                    <a:lstStyle/>
                    <a:p>
                      <a:pPr algn="ctr"/>
                      <a:endParaRPr lang="nl-NL" sz="1800" dirty="0">
                        <a:latin typeface="+mn-lt"/>
                      </a:endParaRPr>
                    </a:p>
                  </a:txBody>
                  <a:tcPr marL="9525" marR="9525" marT="9525" marB="0" anchor="b"/>
                </a:tc>
                <a:extLst>
                  <a:ext uri="{0D108BD9-81ED-4DB2-BD59-A6C34878D82A}">
                    <a16:rowId xmlns:a16="http://schemas.microsoft.com/office/drawing/2014/main" val="2787711490"/>
                  </a:ext>
                </a:extLst>
              </a:tr>
            </a:tbl>
          </a:graphicData>
        </a:graphic>
      </p:graphicFrame>
      <p:sp>
        <p:nvSpPr>
          <p:cNvPr id="5" name="Tekstvak 4"/>
          <p:cNvSpPr txBox="1"/>
          <p:nvPr/>
        </p:nvSpPr>
        <p:spPr>
          <a:xfrm>
            <a:off x="673099" y="436419"/>
            <a:ext cx="10903549" cy="1015663"/>
          </a:xfrm>
          <a:prstGeom prst="rect">
            <a:avLst/>
          </a:prstGeom>
          <a:noFill/>
        </p:spPr>
        <p:txBody>
          <a:bodyPr wrap="square" rtlCol="0">
            <a:spAutoFit/>
          </a:bodyPr>
          <a:lstStyle/>
          <a:p>
            <a:r>
              <a:rPr lang="nl-NL" sz="4000" dirty="0" err="1" smtClean="0">
                <a:solidFill>
                  <a:srgbClr val="009CB4"/>
                </a:solidFill>
              </a:rPr>
              <a:t>Troponine</a:t>
            </a:r>
            <a:r>
              <a:rPr lang="nl-NL" sz="4000" dirty="0" smtClean="0">
                <a:solidFill>
                  <a:srgbClr val="009CB4"/>
                </a:solidFill>
              </a:rPr>
              <a:t> HIS cijfers: </a:t>
            </a:r>
            <a:r>
              <a:rPr lang="nl-NL" sz="4000" dirty="0" smtClean="0"/>
              <a:t>	  </a:t>
            </a:r>
            <a:r>
              <a:rPr lang="nl-NL" sz="4000" dirty="0" smtClean="0">
                <a:solidFill>
                  <a:srgbClr val="009CB4"/>
                </a:solidFill>
              </a:rPr>
              <a:t> M/V en leeftijd</a:t>
            </a:r>
          </a:p>
          <a:p>
            <a:r>
              <a:rPr lang="nl-NL" sz="2000" dirty="0" smtClean="0"/>
              <a:t> </a:t>
            </a:r>
          </a:p>
        </p:txBody>
      </p:sp>
    </p:spTree>
    <p:extLst>
      <p:ext uri="{BB962C8B-B14F-4D97-AF65-F5344CB8AC3E}">
        <p14:creationId xmlns:p14="http://schemas.microsoft.com/office/powerpoint/2010/main" val="404986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sz="half" idx="2"/>
            <p:extLst>
              <p:ext uri="{D42A27DB-BD31-4B8C-83A1-F6EECF244321}">
                <p14:modId xmlns:p14="http://schemas.microsoft.com/office/powerpoint/2010/main" val="262727589"/>
              </p:ext>
            </p:extLst>
          </p:nvPr>
        </p:nvGraphicFramePr>
        <p:xfrm>
          <a:off x="655606" y="2025188"/>
          <a:ext cx="10267766" cy="3540136"/>
        </p:xfrm>
        <a:graphic>
          <a:graphicData uri="http://schemas.openxmlformats.org/drawingml/2006/table">
            <a:tbl>
              <a:tblPr firstRow="1" bandRow="1">
                <a:tableStyleId>{21E4AEA4-8DFA-4A89-87EB-49C32662AFE0}</a:tableStyleId>
              </a:tblPr>
              <a:tblGrid>
                <a:gridCol w="657121">
                  <a:extLst>
                    <a:ext uri="{9D8B030D-6E8A-4147-A177-3AD203B41FA5}">
                      <a16:colId xmlns:a16="http://schemas.microsoft.com/office/drawing/2014/main" val="3410159161"/>
                    </a:ext>
                  </a:extLst>
                </a:gridCol>
                <a:gridCol w="985684">
                  <a:extLst>
                    <a:ext uri="{9D8B030D-6E8A-4147-A177-3AD203B41FA5}">
                      <a16:colId xmlns:a16="http://schemas.microsoft.com/office/drawing/2014/main" val="1367086900"/>
                    </a:ext>
                  </a:extLst>
                </a:gridCol>
                <a:gridCol w="2382069">
                  <a:extLst>
                    <a:ext uri="{9D8B030D-6E8A-4147-A177-3AD203B41FA5}">
                      <a16:colId xmlns:a16="http://schemas.microsoft.com/office/drawing/2014/main" val="2622632339"/>
                    </a:ext>
                  </a:extLst>
                </a:gridCol>
                <a:gridCol w="1117336">
                  <a:extLst>
                    <a:ext uri="{9D8B030D-6E8A-4147-A177-3AD203B41FA5}">
                      <a16:colId xmlns:a16="http://schemas.microsoft.com/office/drawing/2014/main" val="245153136"/>
                    </a:ext>
                  </a:extLst>
                </a:gridCol>
                <a:gridCol w="1281389">
                  <a:extLst>
                    <a:ext uri="{9D8B030D-6E8A-4147-A177-3AD203B41FA5}">
                      <a16:colId xmlns:a16="http://schemas.microsoft.com/office/drawing/2014/main" val="991264514"/>
                    </a:ext>
                  </a:extLst>
                </a:gridCol>
                <a:gridCol w="1281389">
                  <a:extLst>
                    <a:ext uri="{9D8B030D-6E8A-4147-A177-3AD203B41FA5}">
                      <a16:colId xmlns:a16="http://schemas.microsoft.com/office/drawing/2014/main" val="1076817163"/>
                    </a:ext>
                  </a:extLst>
                </a:gridCol>
                <a:gridCol w="1281389">
                  <a:extLst>
                    <a:ext uri="{9D8B030D-6E8A-4147-A177-3AD203B41FA5}">
                      <a16:colId xmlns:a16="http://schemas.microsoft.com/office/drawing/2014/main" val="2850118905"/>
                    </a:ext>
                  </a:extLst>
                </a:gridCol>
                <a:gridCol w="1281389">
                  <a:extLst>
                    <a:ext uri="{9D8B030D-6E8A-4147-A177-3AD203B41FA5}">
                      <a16:colId xmlns:a16="http://schemas.microsoft.com/office/drawing/2014/main" val="262857004"/>
                    </a:ext>
                  </a:extLst>
                </a:gridCol>
              </a:tblGrid>
              <a:tr h="60599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Praktijk</a:t>
                      </a:r>
                    </a:p>
                    <a:p>
                      <a:endParaRPr lang="nl-NL" dirty="0" smtClean="0">
                        <a:solidFill>
                          <a:schemeClr val="bg1"/>
                        </a:solidFill>
                      </a:endParaRPr>
                    </a:p>
                  </a:txBody>
                  <a:tcPr/>
                </a:tc>
                <a:tc hMerge="1">
                  <a:txBody>
                    <a:bodyPr/>
                    <a:lstStyle/>
                    <a:p>
                      <a:endParaRPr lang="nl-NL"/>
                    </a:p>
                  </a:txBody>
                  <a:tcPr/>
                </a:tc>
                <a:tc gridSpan="6">
                  <a:txBody>
                    <a:bodyPr/>
                    <a:lstStyle/>
                    <a:p>
                      <a:pPr marL="0" algn="ctr" defTabSz="914400" rtl="0" eaLnBrk="1" fontAlgn="b" latinLnBrk="0" hangingPunct="1"/>
                      <a:r>
                        <a:rPr lang="nl-NL" sz="1800" u="none" strike="noStrike" kern="1200" dirty="0" smtClean="0">
                          <a:effectLst/>
                        </a:rPr>
                        <a:t>Patiënten 40 jaar en ouder met</a:t>
                      </a:r>
                      <a:r>
                        <a:rPr lang="nl-NL" sz="1800" u="none" strike="noStrike" kern="1200" baseline="0" dirty="0" smtClean="0">
                          <a:effectLst/>
                        </a:rPr>
                        <a:t> </a:t>
                      </a:r>
                      <a:r>
                        <a:rPr lang="nl-NL" sz="1800" u="none" strike="noStrike" kern="1200" baseline="0" dirty="0" err="1" smtClean="0">
                          <a:effectLst/>
                        </a:rPr>
                        <a:t>troponine</a:t>
                      </a:r>
                      <a:r>
                        <a:rPr lang="nl-NL" sz="1800" u="none" strike="noStrike" kern="1200" baseline="0" dirty="0" smtClean="0">
                          <a:effectLst/>
                        </a:rPr>
                        <a:t> test in 5 jaar periode JAAR-JAAR</a:t>
                      </a:r>
                      <a:endParaRPr lang="nl-NL" sz="1800" b="0" i="0" u="none" strike="noStrike" kern="1200" dirty="0">
                        <a:solidFill>
                          <a:schemeClr val="bg1"/>
                        </a:solidFill>
                        <a:effectLst/>
                        <a:latin typeface="+mn-lt"/>
                        <a:ea typeface="+mn-ea"/>
                        <a:cs typeface="+mn-cs"/>
                      </a:endParaRPr>
                    </a:p>
                  </a:txBody>
                  <a:tcPr marL="9525" marR="9525" marT="9525" marB="0"/>
                </a:tc>
                <a:tc hMerge="1">
                  <a:txBody>
                    <a:bodyPr/>
                    <a:lstStyle/>
                    <a:p>
                      <a:pPr algn="ctr"/>
                      <a:endParaRPr lang="nl-NL" dirty="0">
                        <a:solidFill>
                          <a:schemeClr val="bg1"/>
                        </a:solidFill>
                      </a:endParaRPr>
                    </a:p>
                  </a:txBody>
                  <a:tcPr marL="9525" marR="9525" marT="9525" marB="0"/>
                </a:tc>
                <a:tc hMerge="1">
                  <a:txBody>
                    <a:bodyPr/>
                    <a:lstStyle/>
                    <a:p>
                      <a:pPr algn="ctr"/>
                      <a:endParaRPr lang="nl-NL" dirty="0">
                        <a:solidFill>
                          <a:schemeClr val="bg1"/>
                        </a:solidFill>
                      </a:endParaRPr>
                    </a:p>
                  </a:txBody>
                  <a:tcPr marL="9525" marR="9525" marT="9525" marB="0"/>
                </a:tc>
                <a:tc hMerge="1">
                  <a:txBody>
                    <a:bodyPr/>
                    <a:lstStyle/>
                    <a:p>
                      <a:pPr algn="ctr"/>
                      <a:endParaRPr lang="nl-NL" dirty="0">
                        <a:solidFill>
                          <a:schemeClr val="bg1"/>
                        </a:solidFill>
                      </a:endParaRPr>
                    </a:p>
                  </a:txBody>
                  <a:tcPr marL="9525" marR="9525" marT="9525" marB="0"/>
                </a:tc>
                <a:tc hMerge="1">
                  <a:txBody>
                    <a:bodyPr/>
                    <a:lstStyle/>
                    <a:p>
                      <a:pPr algn="ctr"/>
                      <a:endParaRPr lang="nl-NL" dirty="0">
                        <a:solidFill>
                          <a:schemeClr val="bg1"/>
                        </a:solidFill>
                      </a:endParaRPr>
                    </a:p>
                  </a:txBody>
                  <a:tcPr marL="9525" marR="9525" marT="9525" marB="0"/>
                </a:tc>
                <a:tc h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tc>
                <a:extLst>
                  <a:ext uri="{0D108BD9-81ED-4DB2-BD59-A6C34878D82A}">
                    <a16:rowId xmlns:a16="http://schemas.microsoft.com/office/drawing/2014/main" val="1189751029"/>
                  </a:ext>
                </a:extLst>
              </a:tr>
              <a:tr h="386851">
                <a:tc gridSpan="2">
                  <a:txBody>
                    <a:bodyPr/>
                    <a:lstStyle/>
                    <a:p>
                      <a:endParaRPr lang="nl-NL" dirty="0">
                        <a:solidFill>
                          <a:schemeClr val="bg1"/>
                        </a:solidFill>
                      </a:endParaRPr>
                    </a:p>
                  </a:txBody>
                  <a:tcPr>
                    <a:solidFill>
                      <a:schemeClr val="accent2"/>
                    </a:solidFill>
                  </a:tcPr>
                </a:tc>
                <a:tc hMerge="1">
                  <a:txBody>
                    <a:bodyPr/>
                    <a:lstStyle/>
                    <a:p>
                      <a:endParaRPr lang="nl-NL" dirty="0">
                        <a:solidFill>
                          <a:schemeClr val="tx2"/>
                        </a:solidFill>
                      </a:endParaRPr>
                    </a:p>
                  </a:txBody>
                  <a:tcPr/>
                </a:tc>
                <a:tc>
                  <a:txBody>
                    <a:bodyPr/>
                    <a:lstStyle/>
                    <a:p>
                      <a:pPr marL="0" algn="ctr" defTabSz="914400" rtl="0" eaLnBrk="1" fontAlgn="b" latinLnBrk="0" hangingPunct="1"/>
                      <a:r>
                        <a:rPr lang="nl-NL" sz="1600" u="none" strike="noStrike" kern="1200" baseline="0" dirty="0" smtClean="0">
                          <a:solidFill>
                            <a:schemeClr val="bg1"/>
                          </a:solidFill>
                          <a:effectLst/>
                        </a:rPr>
                        <a:t>Totaal</a:t>
                      </a:r>
                      <a:endParaRPr lang="nl-NL" sz="1600" b="0" i="0" u="none" strike="noStrike" kern="1200" dirty="0">
                        <a:solidFill>
                          <a:schemeClr val="bg1"/>
                        </a:solidFill>
                        <a:effectLst/>
                        <a:latin typeface="+mn-lt"/>
                        <a:ea typeface="+mn-ea"/>
                        <a:cs typeface="+mn-cs"/>
                      </a:endParaRPr>
                    </a:p>
                  </a:txBody>
                  <a:tcPr marL="9525" marR="9525" marT="9525" marB="0">
                    <a:solidFill>
                      <a:schemeClr val="accent2"/>
                    </a:solidFill>
                  </a:tcPr>
                </a:tc>
                <a:tc>
                  <a:txBody>
                    <a:bodyPr/>
                    <a:lstStyle/>
                    <a:p>
                      <a:pPr algn="ctr"/>
                      <a:r>
                        <a:rPr lang="nl-NL" sz="1600" dirty="0" smtClean="0">
                          <a:solidFill>
                            <a:schemeClr val="bg1"/>
                          </a:solidFill>
                        </a:rPr>
                        <a:t>HVZ</a:t>
                      </a:r>
                      <a:endParaRPr lang="nl-NL" sz="1600" dirty="0">
                        <a:solidFill>
                          <a:schemeClr val="bg1"/>
                        </a:solidFill>
                      </a:endParaRPr>
                    </a:p>
                  </a:txBody>
                  <a:tcPr marL="9525" marR="9525" marT="9525" marB="0">
                    <a:solidFill>
                      <a:schemeClr val="accent2"/>
                    </a:solidFill>
                  </a:tcPr>
                </a:tc>
                <a:tc>
                  <a:txBody>
                    <a:bodyPr/>
                    <a:lstStyle/>
                    <a:p>
                      <a:pPr algn="ctr"/>
                      <a:r>
                        <a:rPr lang="nl-NL" sz="1600" dirty="0" smtClean="0">
                          <a:solidFill>
                            <a:schemeClr val="bg1"/>
                          </a:solidFill>
                        </a:rPr>
                        <a:t>Hypertensie</a:t>
                      </a:r>
                      <a:endParaRPr lang="nl-NL" sz="1600" dirty="0">
                        <a:solidFill>
                          <a:schemeClr val="bg1"/>
                        </a:solidFill>
                      </a:endParaRPr>
                    </a:p>
                  </a:txBody>
                  <a:tcPr marL="9525" marR="9525" marT="9525" marB="0">
                    <a:solidFill>
                      <a:schemeClr val="accent2"/>
                    </a:solidFill>
                  </a:tcPr>
                </a:tc>
                <a:tc>
                  <a:txBody>
                    <a:bodyPr/>
                    <a:lstStyle/>
                    <a:p>
                      <a:pPr algn="ctr"/>
                      <a:r>
                        <a:rPr lang="nl-NL" sz="1600" dirty="0" smtClean="0">
                          <a:solidFill>
                            <a:schemeClr val="bg1"/>
                          </a:solidFill>
                        </a:rPr>
                        <a:t>T93</a:t>
                      </a:r>
                      <a:r>
                        <a:rPr lang="nl-NL" sz="1600" baseline="0" dirty="0" smtClean="0">
                          <a:solidFill>
                            <a:schemeClr val="bg1"/>
                          </a:solidFill>
                        </a:rPr>
                        <a:t> </a:t>
                      </a:r>
                      <a:endParaRPr lang="nl-NL" sz="1600" dirty="0">
                        <a:solidFill>
                          <a:schemeClr val="bg1"/>
                        </a:solidFill>
                      </a:endParaRPr>
                    </a:p>
                  </a:txBody>
                  <a:tcPr marL="9525" marR="9525" marT="9525" marB="0">
                    <a:solidFill>
                      <a:schemeClr val="accent2"/>
                    </a:solidFill>
                  </a:tcPr>
                </a:tc>
                <a:tc>
                  <a:txBody>
                    <a:bodyPr/>
                    <a:lstStyle/>
                    <a:p>
                      <a:pPr algn="ctr"/>
                      <a:r>
                        <a:rPr lang="nl-NL" sz="1600" dirty="0" smtClean="0">
                          <a:solidFill>
                            <a:schemeClr val="bg1"/>
                          </a:solidFill>
                        </a:rPr>
                        <a:t>CVRM</a:t>
                      </a:r>
                      <a:endParaRPr lang="nl-NL" sz="1600" dirty="0">
                        <a:solidFill>
                          <a:schemeClr val="bg1"/>
                        </a:solidFill>
                      </a:endParaRPr>
                    </a:p>
                  </a:txBody>
                  <a:tcPr marL="9525" marR="9525" marT="9525" marB="0">
                    <a:solidFill>
                      <a:schemeClr val="accent2"/>
                    </a:solidFill>
                  </a:tcPr>
                </a:tc>
                <a:tc>
                  <a:txBody>
                    <a:bodyPr/>
                    <a:lstStyle/>
                    <a:p>
                      <a:pPr algn="ctr"/>
                      <a:r>
                        <a:rPr lang="nl-NL" sz="1600" dirty="0" smtClean="0">
                          <a:solidFill>
                            <a:schemeClr val="bg1"/>
                          </a:solidFill>
                        </a:rPr>
                        <a:t>% CVRM</a:t>
                      </a:r>
                      <a:endParaRPr lang="nl-NL" sz="1600" dirty="0">
                        <a:solidFill>
                          <a:schemeClr val="bg1"/>
                        </a:solidFill>
                      </a:endParaRPr>
                    </a:p>
                  </a:txBody>
                  <a:tcPr marL="9525" marR="9525" marT="9525" marB="0">
                    <a:solidFill>
                      <a:schemeClr val="accent2"/>
                    </a:solidFill>
                  </a:tcPr>
                </a:tc>
                <a:extLst>
                  <a:ext uri="{0D108BD9-81ED-4DB2-BD59-A6C34878D82A}">
                    <a16:rowId xmlns:a16="http://schemas.microsoft.com/office/drawing/2014/main" val="2427883297"/>
                  </a:ext>
                </a:extLst>
              </a:tr>
              <a:tr h="268729">
                <a:tc>
                  <a:txBody>
                    <a:bodyPr/>
                    <a:lstStyle/>
                    <a:p>
                      <a:pPr marL="0" algn="ctr" defTabSz="914400" rtl="0" eaLnBrk="1" latinLnBrk="0" hangingPunct="1"/>
                      <a:r>
                        <a:rPr lang="nl-NL" sz="1600" u="none" strike="noStrike" kern="1200" baseline="0" dirty="0" smtClean="0">
                          <a:effectLst/>
                        </a:rPr>
                        <a:t>P1</a:t>
                      </a:r>
                      <a:endParaRPr lang="nl-NL" sz="1600" b="0" i="0" u="none" strike="noStrike" kern="1200" baseline="0" dirty="0">
                        <a:solidFill>
                          <a:schemeClr val="tx1"/>
                        </a:solidFill>
                        <a:effectLst/>
                        <a:latin typeface="+mn-lt"/>
                        <a:ea typeface="+mn-ea"/>
                        <a:cs typeface="+mn-cs"/>
                      </a:endParaRPr>
                    </a:p>
                  </a:txBody>
                  <a:tcPr marL="9525" marR="9525" marT="9525" marB="0" anchor="b"/>
                </a:tc>
                <a:tc>
                  <a:txBody>
                    <a:bodyPr/>
                    <a:lstStyle/>
                    <a:p>
                      <a:endParaRPr lang="nl-NL" dirty="0"/>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nl-NL" sz="1800" u="none" strike="noStrike" kern="1200" dirty="0">
                          <a:solidFill>
                            <a:schemeClr val="dk1"/>
                          </a:solidFill>
                          <a:effectLst/>
                          <a:latin typeface="+mn-lt"/>
                          <a:ea typeface="+mn-ea"/>
                          <a:cs typeface="+mn-cs"/>
                        </a:rPr>
                        <a:t>63%</a:t>
                      </a:r>
                    </a:p>
                  </a:txBody>
                  <a:tcPr marL="9525" marR="9525" marT="9525" marB="0" anchor="b"/>
                </a:tc>
                <a:extLst>
                  <a:ext uri="{0D108BD9-81ED-4DB2-BD59-A6C34878D82A}">
                    <a16:rowId xmlns:a16="http://schemas.microsoft.com/office/drawing/2014/main" val="200359865"/>
                  </a:ext>
                </a:extLst>
              </a:tr>
              <a:tr h="268729">
                <a:tc>
                  <a:txBody>
                    <a:bodyPr/>
                    <a:lstStyle/>
                    <a:p>
                      <a:pPr marL="0" algn="ctr" defTabSz="914400" rtl="0" eaLnBrk="1" latinLnBrk="0" hangingPunct="1"/>
                      <a:r>
                        <a:rPr lang="nl-NL" sz="1600" u="none" strike="noStrike" kern="1200" baseline="0" dirty="0" smtClean="0">
                          <a:effectLst/>
                        </a:rPr>
                        <a:t>P2</a:t>
                      </a:r>
                      <a:endParaRPr lang="nl-NL" sz="1600" b="0" i="0" u="none" strike="noStrike" kern="1200" baseline="0" dirty="0">
                        <a:solidFill>
                          <a:schemeClr val="tx1"/>
                        </a:solidFill>
                        <a:effectLst/>
                        <a:latin typeface="+mn-lt"/>
                        <a:ea typeface="+mn-ea"/>
                        <a:cs typeface="+mn-cs"/>
                      </a:endParaRPr>
                    </a:p>
                  </a:txBody>
                  <a:tcPr marL="9525" marR="9525" marT="9525" marB="0" anchor="b"/>
                </a:tc>
                <a:tc>
                  <a:txBody>
                    <a:bodyPr/>
                    <a:lstStyle/>
                    <a:p>
                      <a:endParaRPr lang="nl-NL"/>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nl-NL" sz="1800" u="none" strike="noStrike" kern="1200" dirty="0">
                          <a:solidFill>
                            <a:schemeClr val="dk1"/>
                          </a:solidFill>
                          <a:effectLst/>
                          <a:latin typeface="+mn-lt"/>
                          <a:ea typeface="+mn-ea"/>
                          <a:cs typeface="+mn-cs"/>
                        </a:rPr>
                        <a:t>81%</a:t>
                      </a:r>
                    </a:p>
                  </a:txBody>
                  <a:tcPr marL="9525" marR="9525" marT="9525" marB="0" anchor="b"/>
                </a:tc>
                <a:extLst>
                  <a:ext uri="{0D108BD9-81ED-4DB2-BD59-A6C34878D82A}">
                    <a16:rowId xmlns:a16="http://schemas.microsoft.com/office/drawing/2014/main" val="746293161"/>
                  </a:ext>
                </a:extLst>
              </a:tr>
              <a:tr h="268729">
                <a:tc>
                  <a:txBody>
                    <a:bodyPr/>
                    <a:lstStyle/>
                    <a:p>
                      <a:pPr marL="0" algn="ctr" defTabSz="914400" rtl="0" eaLnBrk="1" latinLnBrk="0" hangingPunct="1"/>
                      <a:r>
                        <a:rPr lang="nl-NL" sz="1600" u="none" strike="noStrike" kern="1200" baseline="0" dirty="0" smtClean="0">
                          <a:effectLst/>
                        </a:rPr>
                        <a:t>P3</a:t>
                      </a:r>
                      <a:endParaRPr lang="nl-NL" sz="1600" b="0" i="0" u="none" strike="noStrike" kern="1200" baseline="0" dirty="0">
                        <a:solidFill>
                          <a:schemeClr val="tx1"/>
                        </a:solidFill>
                        <a:effectLst/>
                        <a:latin typeface="+mn-lt"/>
                        <a:ea typeface="+mn-ea"/>
                        <a:cs typeface="+mn-cs"/>
                      </a:endParaRPr>
                    </a:p>
                  </a:txBody>
                  <a:tcPr marL="9525" marR="9525" marT="9525" marB="0" anchor="b"/>
                </a:tc>
                <a:tc>
                  <a:txBody>
                    <a:bodyPr/>
                    <a:lstStyle/>
                    <a:p>
                      <a:endParaRPr lang="nl-NL"/>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nl-NL" sz="1800" u="none" strike="noStrike" kern="1200" dirty="0">
                          <a:solidFill>
                            <a:schemeClr val="dk1"/>
                          </a:solidFill>
                          <a:effectLst/>
                          <a:latin typeface="+mn-lt"/>
                          <a:ea typeface="+mn-ea"/>
                          <a:cs typeface="+mn-cs"/>
                        </a:rPr>
                        <a:t>54%</a:t>
                      </a:r>
                    </a:p>
                  </a:txBody>
                  <a:tcPr marL="9525" marR="9525" marT="9525" marB="0" anchor="b"/>
                </a:tc>
                <a:extLst>
                  <a:ext uri="{0D108BD9-81ED-4DB2-BD59-A6C34878D82A}">
                    <a16:rowId xmlns:a16="http://schemas.microsoft.com/office/drawing/2014/main" val="336302903"/>
                  </a:ext>
                </a:extLst>
              </a:tr>
              <a:tr h="268729">
                <a:tc>
                  <a:txBody>
                    <a:bodyPr/>
                    <a:lstStyle/>
                    <a:p>
                      <a:pPr marL="0" algn="ctr" defTabSz="914400" rtl="0" eaLnBrk="1" latinLnBrk="0" hangingPunct="1"/>
                      <a:r>
                        <a:rPr lang="nl-NL" sz="1600" u="none" strike="noStrike" kern="1200" baseline="0" dirty="0" smtClean="0">
                          <a:effectLst/>
                        </a:rPr>
                        <a:t>P4</a:t>
                      </a:r>
                      <a:endParaRPr lang="nl-NL" sz="1600" b="0" i="0" u="none" strike="noStrike" kern="1200" baseline="0" dirty="0">
                        <a:solidFill>
                          <a:schemeClr val="tx1"/>
                        </a:solidFill>
                        <a:effectLst/>
                        <a:latin typeface="+mn-lt"/>
                        <a:ea typeface="+mn-ea"/>
                        <a:cs typeface="+mn-cs"/>
                      </a:endParaRPr>
                    </a:p>
                  </a:txBody>
                  <a:tcPr marL="9525" marR="9525" marT="9525" marB="0" anchor="b"/>
                </a:tc>
                <a:tc>
                  <a:txBody>
                    <a:bodyPr/>
                    <a:lstStyle/>
                    <a:p>
                      <a:endParaRPr lang="nl-NL"/>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nl-NL" sz="1800" u="none" strike="noStrike" kern="1200" dirty="0">
                          <a:solidFill>
                            <a:schemeClr val="dk1"/>
                          </a:solidFill>
                          <a:effectLst/>
                          <a:latin typeface="+mn-lt"/>
                          <a:ea typeface="+mn-ea"/>
                          <a:cs typeface="+mn-cs"/>
                        </a:rPr>
                        <a:t>50%</a:t>
                      </a:r>
                    </a:p>
                  </a:txBody>
                  <a:tcPr marL="9525" marR="9525" marT="9525" marB="0" anchor="b"/>
                </a:tc>
                <a:extLst>
                  <a:ext uri="{0D108BD9-81ED-4DB2-BD59-A6C34878D82A}">
                    <a16:rowId xmlns:a16="http://schemas.microsoft.com/office/drawing/2014/main" val="1225282955"/>
                  </a:ext>
                </a:extLst>
              </a:tr>
              <a:tr h="268729">
                <a:tc>
                  <a:txBody>
                    <a:bodyPr/>
                    <a:lstStyle/>
                    <a:p>
                      <a:pPr marL="0" algn="ctr" defTabSz="914400" rtl="0" eaLnBrk="1" latinLnBrk="0" hangingPunct="1"/>
                      <a:r>
                        <a:rPr lang="nl-NL" sz="1600" u="none" strike="noStrike" kern="1200" baseline="0" dirty="0" smtClean="0">
                          <a:effectLst/>
                        </a:rPr>
                        <a:t>P5</a:t>
                      </a:r>
                      <a:endParaRPr lang="nl-NL" sz="1600" b="0" i="0" u="none" strike="noStrike" kern="1200" baseline="0" dirty="0">
                        <a:solidFill>
                          <a:schemeClr val="tx1"/>
                        </a:solidFill>
                        <a:effectLst/>
                        <a:latin typeface="+mn-lt"/>
                        <a:ea typeface="+mn-ea"/>
                        <a:cs typeface="+mn-cs"/>
                      </a:endParaRPr>
                    </a:p>
                  </a:txBody>
                  <a:tcPr marL="9525" marR="9525" marT="9525" marB="0" anchor="b"/>
                </a:tc>
                <a:tc>
                  <a:txBody>
                    <a:bodyPr/>
                    <a:lstStyle/>
                    <a:p>
                      <a:endParaRPr lang="nl-NL"/>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nl-NL" sz="1800" u="none" strike="noStrike" kern="1200" dirty="0">
                          <a:solidFill>
                            <a:schemeClr val="dk1"/>
                          </a:solidFill>
                          <a:effectLst/>
                          <a:latin typeface="+mn-lt"/>
                          <a:ea typeface="+mn-ea"/>
                          <a:cs typeface="+mn-cs"/>
                        </a:rPr>
                        <a:t>60%</a:t>
                      </a:r>
                    </a:p>
                  </a:txBody>
                  <a:tcPr marL="9525" marR="9525" marT="9525" marB="0" anchor="b"/>
                </a:tc>
                <a:extLst>
                  <a:ext uri="{0D108BD9-81ED-4DB2-BD59-A6C34878D82A}">
                    <a16:rowId xmlns:a16="http://schemas.microsoft.com/office/drawing/2014/main" val="4068710704"/>
                  </a:ext>
                </a:extLst>
              </a:tr>
              <a:tr h="268729">
                <a:tc>
                  <a:txBody>
                    <a:bodyPr/>
                    <a:lstStyle/>
                    <a:p>
                      <a:pPr marL="0" algn="ctr" defTabSz="914400" rtl="0" eaLnBrk="1" latinLnBrk="0" hangingPunct="1"/>
                      <a:r>
                        <a:rPr lang="nl-NL" sz="1600" u="none" strike="noStrike" kern="1200" baseline="0" dirty="0" smtClean="0">
                          <a:effectLst/>
                        </a:rPr>
                        <a:t>P6</a:t>
                      </a:r>
                      <a:endParaRPr lang="nl-NL" sz="1600" b="0" i="0" u="none" strike="noStrike" kern="1200" baseline="0" dirty="0">
                        <a:solidFill>
                          <a:schemeClr val="tx1"/>
                        </a:solidFill>
                        <a:effectLst/>
                        <a:latin typeface="+mn-lt"/>
                        <a:ea typeface="+mn-ea"/>
                        <a:cs typeface="+mn-cs"/>
                      </a:endParaRPr>
                    </a:p>
                  </a:txBody>
                  <a:tcPr marL="9525" marR="9525" marT="9525" marB="0" anchor="b"/>
                </a:tc>
                <a:tc>
                  <a:txBody>
                    <a:bodyPr/>
                    <a:lstStyle/>
                    <a:p>
                      <a:endParaRPr lang="nl-NL"/>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nl-NL" sz="1800" u="none" strike="noStrike" kern="1200" dirty="0">
                          <a:solidFill>
                            <a:schemeClr val="dk1"/>
                          </a:solidFill>
                          <a:effectLst/>
                          <a:latin typeface="+mn-lt"/>
                          <a:ea typeface="+mn-ea"/>
                          <a:cs typeface="+mn-cs"/>
                        </a:rPr>
                        <a:t>67%</a:t>
                      </a:r>
                    </a:p>
                  </a:txBody>
                  <a:tcPr marL="9525" marR="9525" marT="9525" marB="0" anchor="b"/>
                </a:tc>
                <a:extLst>
                  <a:ext uri="{0D108BD9-81ED-4DB2-BD59-A6C34878D82A}">
                    <a16:rowId xmlns:a16="http://schemas.microsoft.com/office/drawing/2014/main" val="1942650645"/>
                  </a:ext>
                </a:extLst>
              </a:tr>
              <a:tr h="268729">
                <a:tc>
                  <a:txBody>
                    <a:bodyPr/>
                    <a:lstStyle/>
                    <a:p>
                      <a:pPr marL="0" algn="ctr" defTabSz="914400" rtl="0" eaLnBrk="1" latinLnBrk="0" hangingPunct="1"/>
                      <a:r>
                        <a:rPr lang="nl-NL" sz="1600" u="none" strike="noStrike" kern="1200" baseline="0" dirty="0" smtClean="0">
                          <a:effectLst/>
                        </a:rPr>
                        <a:t>P7</a:t>
                      </a:r>
                      <a:endParaRPr lang="nl-NL" sz="1600" b="0" i="0" u="none" strike="noStrike" kern="1200" baseline="0" dirty="0">
                        <a:solidFill>
                          <a:schemeClr val="tx1"/>
                        </a:solidFill>
                        <a:effectLst/>
                        <a:latin typeface="+mn-lt"/>
                        <a:ea typeface="+mn-ea"/>
                        <a:cs typeface="+mn-cs"/>
                      </a:endParaRPr>
                    </a:p>
                  </a:txBody>
                  <a:tcPr marL="9525" marR="9525" marT="9525" marB="0" anchor="b"/>
                </a:tc>
                <a:tc>
                  <a:txBody>
                    <a:bodyPr/>
                    <a:lstStyle/>
                    <a:p>
                      <a:endParaRPr lang="nl-NL" dirty="0"/>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r>
                        <a:rPr lang="nl-NL" sz="1800" u="none" strike="noStrike" kern="1200" dirty="0">
                          <a:solidFill>
                            <a:schemeClr val="dk1"/>
                          </a:solidFill>
                          <a:effectLst/>
                          <a:latin typeface="+mn-lt"/>
                          <a:ea typeface="+mn-ea"/>
                          <a:cs typeface="+mn-cs"/>
                        </a:rPr>
                        <a:t>58%</a:t>
                      </a:r>
                    </a:p>
                  </a:txBody>
                  <a:tcPr marL="9525" marR="9525" marT="9525" marB="0" anchor="b"/>
                </a:tc>
                <a:extLst>
                  <a:ext uri="{0D108BD9-81ED-4DB2-BD59-A6C34878D82A}">
                    <a16:rowId xmlns:a16="http://schemas.microsoft.com/office/drawing/2014/main" val="1401123932"/>
                  </a:ext>
                </a:extLst>
              </a:tr>
              <a:tr h="526290">
                <a:tc>
                  <a:txBody>
                    <a:bodyPr/>
                    <a:lstStyle/>
                    <a:p>
                      <a:pPr marL="0" algn="ctr" defTabSz="914400" rtl="0" eaLnBrk="1" latinLnBrk="0" hangingPunct="1"/>
                      <a:endParaRPr lang="nl-NL" sz="1600" b="0" i="0" u="none" strike="noStrike" kern="1200" baseline="0" dirty="0">
                        <a:solidFill>
                          <a:schemeClr val="tx1"/>
                        </a:solidFill>
                        <a:effectLst/>
                        <a:latin typeface="+mn-lt"/>
                        <a:ea typeface="+mn-ea"/>
                        <a:cs typeface="+mn-cs"/>
                      </a:endParaRPr>
                    </a:p>
                  </a:txBody>
                  <a:tcPr marL="9525" marR="9525" marT="9525" marB="0" anchor="b"/>
                </a:tc>
                <a:tc>
                  <a:txBody>
                    <a:bodyPr/>
                    <a:lstStyle/>
                    <a:p>
                      <a:pPr marL="0" algn="ctr" defTabSz="914400" rtl="0" eaLnBrk="1" latinLnBrk="0" hangingPunct="1"/>
                      <a:endParaRPr lang="nl-NL" sz="1600" u="none" strike="noStrike" kern="1200" baseline="0" dirty="0" smtClean="0">
                        <a:effectLst/>
                      </a:endParaRPr>
                    </a:p>
                    <a:p>
                      <a:pPr marL="0" algn="ctr" defTabSz="914400" rtl="0" eaLnBrk="1" latinLnBrk="0" hangingPunct="1"/>
                      <a:r>
                        <a:rPr lang="nl-NL" sz="1600" u="none" strike="noStrike" kern="1200" baseline="0" dirty="0" smtClean="0">
                          <a:effectLst/>
                        </a:rPr>
                        <a:t>Wijk</a:t>
                      </a:r>
                      <a:endParaRPr lang="nl-NL" sz="1600" b="0" i="0" u="none" strike="noStrike" kern="1200" baseline="0" dirty="0">
                        <a:solidFill>
                          <a:schemeClr val="tx1"/>
                        </a:solidFill>
                        <a:effectLst/>
                        <a:latin typeface="+mn-lt"/>
                        <a:ea typeface="+mn-ea"/>
                        <a:cs typeface="+mn-cs"/>
                      </a:endParaRPr>
                    </a:p>
                  </a:txBody>
                  <a:tcPr marL="9525" marR="9525" marT="9525" marB="0" anchor="b"/>
                </a:tc>
                <a:tc>
                  <a:txBody>
                    <a:bodyPr/>
                    <a:lstStyle/>
                    <a:p>
                      <a:pPr algn="ctr"/>
                      <a:endParaRPr lang="nl-NL" sz="1800" dirty="0">
                        <a:latin typeface="+mn-lt"/>
                      </a:endParaRPr>
                    </a:p>
                  </a:txBody>
                  <a:tcPr marL="9525" marR="9525" marT="9525" marB="0" anchor="b"/>
                </a:tc>
                <a:tc>
                  <a:txBody>
                    <a:bodyPr/>
                    <a:lstStyle/>
                    <a:p>
                      <a:pPr algn="ctr"/>
                      <a:endParaRPr lang="nl-NL" sz="1800" dirty="0">
                        <a:latin typeface="+mn-lt"/>
                      </a:endParaRPr>
                    </a:p>
                  </a:txBody>
                  <a:tcPr marL="9525" marR="9525" marT="9525" marB="0" anchor="b"/>
                </a:tc>
                <a:tc>
                  <a:txBody>
                    <a:bodyPr/>
                    <a:lstStyle/>
                    <a:p>
                      <a:pPr algn="ctr"/>
                      <a:endParaRPr lang="nl-NL" sz="1800" dirty="0">
                        <a:latin typeface="+mn-lt"/>
                      </a:endParaRPr>
                    </a:p>
                  </a:txBody>
                  <a:tcPr marL="9525" marR="9525" marT="9525" marB="0" anchor="b"/>
                </a:tc>
                <a:tc>
                  <a:txBody>
                    <a:bodyPr/>
                    <a:lstStyle/>
                    <a:p>
                      <a:pPr algn="ctr"/>
                      <a:endParaRPr lang="nl-NL" sz="1800" dirty="0">
                        <a:latin typeface="+mn-lt"/>
                      </a:endParaRPr>
                    </a:p>
                  </a:txBody>
                  <a:tcPr marL="9525" marR="9525" marT="9525" marB="0" anchor="b"/>
                </a:tc>
                <a:tc>
                  <a:txBody>
                    <a:bodyPr/>
                    <a:lstStyle/>
                    <a:p>
                      <a:pPr algn="ctr"/>
                      <a:endParaRPr lang="nl-NL" sz="1800" dirty="0">
                        <a:latin typeface="+mn-lt"/>
                      </a:endParaRPr>
                    </a:p>
                  </a:txBody>
                  <a:tcPr marL="9525" marR="9525" marT="9525" marB="0" anchor="b"/>
                </a:tc>
                <a:tc>
                  <a:txBody>
                    <a:bodyPr/>
                    <a:lstStyle/>
                    <a:p>
                      <a:pPr algn="ctr"/>
                      <a:r>
                        <a:rPr lang="nl-NL" sz="1800" dirty="0" smtClean="0">
                          <a:latin typeface="+mn-lt"/>
                        </a:rPr>
                        <a:t>64%</a:t>
                      </a:r>
                      <a:endParaRPr lang="nl-NL" sz="1800" dirty="0">
                        <a:latin typeface="+mn-lt"/>
                      </a:endParaRPr>
                    </a:p>
                  </a:txBody>
                  <a:tcPr marL="9525" marR="9525" marT="9525" marB="0" anchor="b"/>
                </a:tc>
                <a:extLst>
                  <a:ext uri="{0D108BD9-81ED-4DB2-BD59-A6C34878D82A}">
                    <a16:rowId xmlns:a16="http://schemas.microsoft.com/office/drawing/2014/main" val="2787711490"/>
                  </a:ext>
                </a:extLst>
              </a:tr>
            </a:tbl>
          </a:graphicData>
        </a:graphic>
      </p:graphicFrame>
      <p:sp>
        <p:nvSpPr>
          <p:cNvPr id="5" name="Tekstvak 4"/>
          <p:cNvSpPr txBox="1"/>
          <p:nvPr/>
        </p:nvSpPr>
        <p:spPr>
          <a:xfrm>
            <a:off x="673099" y="436419"/>
            <a:ext cx="10250273" cy="1292662"/>
          </a:xfrm>
          <a:prstGeom prst="rect">
            <a:avLst/>
          </a:prstGeom>
          <a:noFill/>
        </p:spPr>
        <p:txBody>
          <a:bodyPr wrap="square" rtlCol="0">
            <a:spAutoFit/>
          </a:bodyPr>
          <a:lstStyle/>
          <a:p>
            <a:r>
              <a:rPr lang="nl-NL" sz="4000" dirty="0" err="1" smtClean="0">
                <a:solidFill>
                  <a:srgbClr val="009CB4"/>
                </a:solidFill>
              </a:rPr>
              <a:t>Troponine</a:t>
            </a:r>
            <a:r>
              <a:rPr lang="nl-NL" sz="4000" dirty="0" smtClean="0"/>
              <a:t> 				 	</a:t>
            </a:r>
            <a:r>
              <a:rPr lang="nl-NL" sz="4000" dirty="0" err="1" smtClean="0">
                <a:solidFill>
                  <a:srgbClr val="009CB4"/>
                </a:solidFill>
              </a:rPr>
              <a:t>comorbiditeit</a:t>
            </a:r>
            <a:endParaRPr lang="nl-NL" sz="4000" dirty="0" smtClean="0">
              <a:solidFill>
                <a:srgbClr val="009CB4"/>
              </a:solidFill>
            </a:endParaRPr>
          </a:p>
          <a:p>
            <a:endParaRPr lang="nl-NL" sz="2000" dirty="0" smtClean="0"/>
          </a:p>
          <a:p>
            <a:r>
              <a:rPr lang="nl-NL" dirty="0"/>
              <a:t>A</a:t>
            </a:r>
            <a:r>
              <a:rPr lang="nl-NL" dirty="0" smtClean="0"/>
              <a:t>anwezigheid van chronische en cardiovasculaire aandoeningen op moment van de </a:t>
            </a:r>
            <a:r>
              <a:rPr lang="nl-NL" dirty="0" err="1" smtClean="0"/>
              <a:t>troponine</a:t>
            </a:r>
            <a:r>
              <a:rPr lang="nl-NL" dirty="0" smtClean="0"/>
              <a:t> test</a:t>
            </a:r>
            <a:endParaRPr lang="nl-NL" dirty="0">
              <a:solidFill>
                <a:schemeClr val="accent6">
                  <a:lumMod val="50000"/>
                </a:schemeClr>
              </a:solidFill>
            </a:endParaRPr>
          </a:p>
        </p:txBody>
      </p:sp>
    </p:spTree>
    <p:extLst>
      <p:ext uri="{BB962C8B-B14F-4D97-AF65-F5344CB8AC3E}">
        <p14:creationId xmlns:p14="http://schemas.microsoft.com/office/powerpoint/2010/main" val="226693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sz="half" idx="2"/>
            <p:extLst>
              <p:ext uri="{D42A27DB-BD31-4B8C-83A1-F6EECF244321}">
                <p14:modId xmlns:p14="http://schemas.microsoft.com/office/powerpoint/2010/main" val="95676104"/>
              </p:ext>
            </p:extLst>
          </p:nvPr>
        </p:nvGraphicFramePr>
        <p:xfrm>
          <a:off x="673100" y="1809708"/>
          <a:ext cx="10920799" cy="4262268"/>
        </p:xfrm>
        <a:graphic>
          <a:graphicData uri="http://schemas.openxmlformats.org/drawingml/2006/table">
            <a:tbl>
              <a:tblPr firstRow="1" bandRow="1">
                <a:tableStyleId>{21E4AEA4-8DFA-4A89-87EB-49C32662AFE0}</a:tableStyleId>
              </a:tblPr>
              <a:tblGrid>
                <a:gridCol w="3433074">
                  <a:extLst>
                    <a:ext uri="{9D8B030D-6E8A-4147-A177-3AD203B41FA5}">
                      <a16:colId xmlns:a16="http://schemas.microsoft.com/office/drawing/2014/main" val="1367086900"/>
                    </a:ext>
                  </a:extLst>
                </a:gridCol>
                <a:gridCol w="2195772">
                  <a:extLst>
                    <a:ext uri="{9D8B030D-6E8A-4147-A177-3AD203B41FA5}">
                      <a16:colId xmlns:a16="http://schemas.microsoft.com/office/drawing/2014/main" val="1381899718"/>
                    </a:ext>
                  </a:extLst>
                </a:gridCol>
                <a:gridCol w="877330">
                  <a:extLst>
                    <a:ext uri="{9D8B030D-6E8A-4147-A177-3AD203B41FA5}">
                      <a16:colId xmlns:a16="http://schemas.microsoft.com/office/drawing/2014/main" val="2622632339"/>
                    </a:ext>
                  </a:extLst>
                </a:gridCol>
                <a:gridCol w="654908">
                  <a:extLst>
                    <a:ext uri="{9D8B030D-6E8A-4147-A177-3AD203B41FA5}">
                      <a16:colId xmlns:a16="http://schemas.microsoft.com/office/drawing/2014/main" val="245153136"/>
                    </a:ext>
                  </a:extLst>
                </a:gridCol>
                <a:gridCol w="827902">
                  <a:extLst>
                    <a:ext uri="{9D8B030D-6E8A-4147-A177-3AD203B41FA5}">
                      <a16:colId xmlns:a16="http://schemas.microsoft.com/office/drawing/2014/main" val="991264514"/>
                    </a:ext>
                  </a:extLst>
                </a:gridCol>
                <a:gridCol w="740706">
                  <a:extLst>
                    <a:ext uri="{9D8B030D-6E8A-4147-A177-3AD203B41FA5}">
                      <a16:colId xmlns:a16="http://schemas.microsoft.com/office/drawing/2014/main" val="1076817163"/>
                    </a:ext>
                  </a:extLst>
                </a:gridCol>
                <a:gridCol w="672861">
                  <a:extLst>
                    <a:ext uri="{9D8B030D-6E8A-4147-A177-3AD203B41FA5}">
                      <a16:colId xmlns:a16="http://schemas.microsoft.com/office/drawing/2014/main" val="2850118905"/>
                    </a:ext>
                  </a:extLst>
                </a:gridCol>
                <a:gridCol w="741872">
                  <a:extLst>
                    <a:ext uri="{9D8B030D-6E8A-4147-A177-3AD203B41FA5}">
                      <a16:colId xmlns:a16="http://schemas.microsoft.com/office/drawing/2014/main" val="4152584947"/>
                    </a:ext>
                  </a:extLst>
                </a:gridCol>
                <a:gridCol w="776374">
                  <a:extLst>
                    <a:ext uri="{9D8B030D-6E8A-4147-A177-3AD203B41FA5}">
                      <a16:colId xmlns:a16="http://schemas.microsoft.com/office/drawing/2014/main" val="4277776113"/>
                    </a:ext>
                  </a:extLst>
                </a:gridCol>
              </a:tblGrid>
              <a:tr h="5133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u="none" strike="noStrike" kern="1200" dirty="0" smtClean="0">
                          <a:effectLst/>
                        </a:rPr>
                        <a:t>ICPC code</a:t>
                      </a:r>
                    </a:p>
                    <a:p>
                      <a:endParaRPr lang="nl-NL" dirty="0"/>
                    </a:p>
                  </a:txBody>
                  <a:tcPr/>
                </a:tc>
                <a:tc gridSpan="8">
                  <a:txBody>
                    <a:bodyPr/>
                    <a:lstStyle/>
                    <a:p>
                      <a:pPr marL="0" algn="ctr" defTabSz="914400" rtl="0" eaLnBrk="1" fontAlgn="b" latinLnBrk="0" hangingPunct="1"/>
                      <a:r>
                        <a:rPr lang="nl-NL" sz="1800" u="none" strike="noStrike" kern="1200" dirty="0" smtClean="0">
                          <a:effectLst/>
                        </a:rPr>
                        <a:t>Patiënten 40 jaar en ouder met </a:t>
                      </a:r>
                      <a:r>
                        <a:rPr lang="nl-NL" sz="1800" u="none" strike="noStrike" kern="1200" dirty="0" err="1" smtClean="0">
                          <a:effectLst/>
                        </a:rPr>
                        <a:t>troponine</a:t>
                      </a:r>
                      <a:r>
                        <a:rPr lang="nl-NL" sz="1800" u="none" strike="noStrike" kern="1200" dirty="0" smtClean="0">
                          <a:effectLst/>
                        </a:rPr>
                        <a:t> test in 5 jaar periode JAAR – JAAR</a:t>
                      </a:r>
                      <a:endParaRPr lang="nl-NL" sz="1800" b="0" i="0" u="none" strike="noStrike" kern="1200" dirty="0">
                        <a:solidFill>
                          <a:schemeClr val="bg1"/>
                        </a:solidFill>
                        <a:effectLst/>
                        <a:latin typeface="+mn-lt"/>
                        <a:ea typeface="+mn-ea"/>
                        <a:cs typeface="+mn-cs"/>
                      </a:endParaRPr>
                    </a:p>
                  </a:txBody>
                  <a:tcPr marL="9525" marR="9525" marT="9525" marB="0"/>
                </a:tc>
                <a:tc h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tc>
                <a:tc hMerge="1">
                  <a:txBody>
                    <a:bodyPr/>
                    <a:lstStyle/>
                    <a:p>
                      <a:pPr algn="ctr"/>
                      <a:endParaRPr lang="nl-NL" dirty="0"/>
                    </a:p>
                  </a:txBody>
                  <a:tcPr marL="9525" marR="9525" marT="9525" marB="0"/>
                </a:tc>
                <a:tc hMerge="1">
                  <a:txBody>
                    <a:bodyPr/>
                    <a:lstStyle/>
                    <a:p>
                      <a:pPr algn="ctr"/>
                      <a:endParaRPr lang="nl-NL" dirty="0"/>
                    </a:p>
                  </a:txBody>
                  <a:tcPr marL="9525" marR="9525" marT="9525" marB="0"/>
                </a:tc>
                <a:tc hMerge="1">
                  <a:txBody>
                    <a:bodyPr/>
                    <a:lstStyle/>
                    <a:p>
                      <a:pPr algn="ctr"/>
                      <a:endParaRPr lang="nl-NL" dirty="0"/>
                    </a:p>
                  </a:txBody>
                  <a:tcPr marL="9525" marR="9525" marT="9525" marB="0"/>
                </a:tc>
                <a:tc hMerge="1">
                  <a:txBody>
                    <a:bodyPr/>
                    <a:lstStyle/>
                    <a:p>
                      <a:pPr algn="ctr"/>
                      <a:endParaRPr lang="nl-NL" dirty="0"/>
                    </a:p>
                  </a:txBody>
                  <a:tcPr marL="9525" marR="9525" marT="9525" marB="0"/>
                </a:tc>
                <a:tc hMerge="1">
                  <a:txBody>
                    <a:bodyPr/>
                    <a:lstStyle/>
                    <a:p>
                      <a:pPr algn="ctr"/>
                      <a:endParaRPr lang="nl-NL" dirty="0"/>
                    </a:p>
                  </a:txBody>
                  <a:tcPr marL="9525" marR="9525" marT="9525" marB="0"/>
                </a:tc>
                <a:tc hMerge="1">
                  <a:txBody>
                    <a:bodyPr/>
                    <a:lstStyle/>
                    <a:p>
                      <a:pPr algn="ctr"/>
                      <a:endParaRPr lang="nl-NL" dirty="0"/>
                    </a:p>
                  </a:txBody>
                  <a:tcPr marL="9525" marR="9525" marT="9525" marB="0"/>
                </a:tc>
                <a:extLst>
                  <a:ext uri="{0D108BD9-81ED-4DB2-BD59-A6C34878D82A}">
                    <a16:rowId xmlns:a16="http://schemas.microsoft.com/office/drawing/2014/main" val="3037784646"/>
                  </a:ext>
                </a:extLst>
              </a:tr>
              <a:tr h="342839">
                <a:tc>
                  <a:txBody>
                    <a:bodyPr/>
                    <a:lstStyle/>
                    <a:p>
                      <a:endParaRPr lang="nl-NL" dirty="0">
                        <a:solidFill>
                          <a:schemeClr val="bg1"/>
                        </a:solidFill>
                      </a:endParaRPr>
                    </a:p>
                  </a:txBody>
                  <a:tcPr>
                    <a:solidFill>
                      <a:schemeClr val="accent2"/>
                    </a:solidFill>
                  </a:tcPr>
                </a:tc>
                <a:tc>
                  <a:txBody>
                    <a:bodyPr/>
                    <a:lstStyle/>
                    <a:p>
                      <a:pPr marL="0" algn="ctr" defTabSz="914400" rtl="0" eaLnBrk="1" fontAlgn="b" latinLnBrk="0" hangingPunct="1"/>
                      <a:r>
                        <a:rPr lang="nl-NL" sz="1600" u="none" strike="noStrike" kern="1200" dirty="0" smtClean="0">
                          <a:solidFill>
                            <a:schemeClr val="bg1"/>
                          </a:solidFill>
                          <a:effectLst/>
                        </a:rPr>
                        <a:t>Totaal wijkgroep</a:t>
                      </a:r>
                      <a:r>
                        <a:rPr lang="nl-NL" sz="1600" u="none" strike="noStrike" kern="1200" baseline="0" dirty="0" smtClean="0">
                          <a:solidFill>
                            <a:schemeClr val="bg1"/>
                          </a:solidFill>
                          <a:effectLst/>
                        </a:rPr>
                        <a:t> </a:t>
                      </a:r>
                      <a:endParaRPr lang="nl-NL" sz="1600" b="0" i="0" u="none" strike="noStrike" kern="1200" dirty="0">
                        <a:solidFill>
                          <a:schemeClr val="bg1"/>
                        </a:solidFill>
                        <a:effectLst/>
                        <a:latin typeface="+mn-lt"/>
                        <a:ea typeface="+mn-ea"/>
                        <a:cs typeface="+mn-cs"/>
                      </a:endParaRPr>
                    </a:p>
                  </a:txBody>
                  <a:tcPr marL="9525" marR="9525" marT="9525" marB="0">
                    <a:solidFill>
                      <a:schemeClr val="accent2"/>
                    </a:solidFill>
                  </a:tcPr>
                </a:tc>
                <a:tc>
                  <a:txBody>
                    <a:bodyPr/>
                    <a:lstStyle/>
                    <a:p>
                      <a:pPr marL="0" algn="ctr" defTabSz="914400" rtl="0" eaLnBrk="1" fontAlgn="b" latinLnBrk="0" hangingPunct="1"/>
                      <a:r>
                        <a:rPr lang="nl-NL" sz="1600" u="none" strike="noStrike" kern="1200" dirty="0" smtClean="0">
                          <a:solidFill>
                            <a:schemeClr val="bg1"/>
                          </a:solidFill>
                          <a:effectLst/>
                        </a:rPr>
                        <a:t>P1</a:t>
                      </a:r>
                      <a:endParaRPr lang="nl-NL" sz="1600" b="0" i="0" u="none" strike="noStrike" kern="1200" dirty="0">
                        <a:solidFill>
                          <a:schemeClr val="bg1"/>
                        </a:solidFill>
                        <a:effectLst/>
                        <a:latin typeface="+mn-lt"/>
                        <a:ea typeface="+mn-ea"/>
                        <a:cs typeface="+mn-cs"/>
                      </a:endParaRPr>
                    </a:p>
                  </a:txBody>
                  <a:tcPr marL="9525" marR="9525" marT="9525" marB="0">
                    <a:solidFill>
                      <a:schemeClr val="accent2"/>
                    </a:solidFill>
                  </a:tcPr>
                </a:tc>
                <a:tc>
                  <a:txBody>
                    <a:bodyPr/>
                    <a:lstStyle/>
                    <a:p>
                      <a:pPr algn="ctr"/>
                      <a:r>
                        <a:rPr lang="nl-NL" sz="1600" dirty="0" smtClean="0">
                          <a:solidFill>
                            <a:schemeClr val="bg1"/>
                          </a:solidFill>
                        </a:rPr>
                        <a:t>P2</a:t>
                      </a:r>
                      <a:endParaRPr lang="nl-NL" sz="1600" dirty="0">
                        <a:solidFill>
                          <a:schemeClr val="bg1"/>
                        </a:solidFill>
                      </a:endParaRPr>
                    </a:p>
                  </a:txBody>
                  <a:tcPr marL="9525" marR="9525" marT="9525" marB="0">
                    <a:solidFill>
                      <a:schemeClr val="accent2"/>
                    </a:solidFill>
                  </a:tcPr>
                </a:tc>
                <a:tc>
                  <a:txBody>
                    <a:bodyPr/>
                    <a:lstStyle/>
                    <a:p>
                      <a:pPr algn="ctr"/>
                      <a:r>
                        <a:rPr lang="nl-NL" sz="1600" dirty="0" smtClean="0">
                          <a:solidFill>
                            <a:schemeClr val="bg1"/>
                          </a:solidFill>
                        </a:rPr>
                        <a:t>P3</a:t>
                      </a:r>
                      <a:endParaRPr lang="nl-NL" sz="1600" dirty="0">
                        <a:solidFill>
                          <a:schemeClr val="bg1"/>
                        </a:solidFill>
                      </a:endParaRPr>
                    </a:p>
                  </a:txBody>
                  <a:tcPr marL="9525" marR="9525" marT="9525" marB="0">
                    <a:solidFill>
                      <a:schemeClr val="accent2"/>
                    </a:solidFill>
                  </a:tcPr>
                </a:tc>
                <a:tc>
                  <a:txBody>
                    <a:bodyPr/>
                    <a:lstStyle/>
                    <a:p>
                      <a:pPr algn="ctr"/>
                      <a:r>
                        <a:rPr lang="nl-NL" sz="1600" dirty="0" smtClean="0">
                          <a:solidFill>
                            <a:schemeClr val="bg1"/>
                          </a:solidFill>
                        </a:rPr>
                        <a:t>P4</a:t>
                      </a:r>
                      <a:endParaRPr lang="nl-NL" sz="1600" dirty="0">
                        <a:solidFill>
                          <a:schemeClr val="bg1"/>
                        </a:solidFill>
                      </a:endParaRPr>
                    </a:p>
                  </a:txBody>
                  <a:tcPr marL="9525" marR="9525" marT="9525" marB="0">
                    <a:solidFill>
                      <a:schemeClr val="accent2"/>
                    </a:solidFill>
                  </a:tcPr>
                </a:tc>
                <a:tc>
                  <a:txBody>
                    <a:bodyPr/>
                    <a:lstStyle/>
                    <a:p>
                      <a:pPr algn="ctr"/>
                      <a:r>
                        <a:rPr lang="nl-NL" sz="1600" dirty="0" smtClean="0">
                          <a:solidFill>
                            <a:schemeClr val="bg1"/>
                          </a:solidFill>
                        </a:rPr>
                        <a:t>P5</a:t>
                      </a:r>
                      <a:endParaRPr lang="nl-NL" sz="1600" dirty="0">
                        <a:solidFill>
                          <a:schemeClr val="bg1"/>
                        </a:solidFill>
                      </a:endParaRPr>
                    </a:p>
                  </a:txBody>
                  <a:tcPr marL="9525" marR="9525" marT="9525" marB="0">
                    <a:solidFill>
                      <a:schemeClr val="accent2"/>
                    </a:solidFill>
                  </a:tcPr>
                </a:tc>
                <a:tc>
                  <a:txBody>
                    <a:bodyPr/>
                    <a:lstStyle/>
                    <a:p>
                      <a:pPr algn="ctr"/>
                      <a:r>
                        <a:rPr lang="nl-NL" sz="1600" dirty="0" smtClean="0">
                          <a:solidFill>
                            <a:schemeClr val="bg1"/>
                          </a:solidFill>
                        </a:rPr>
                        <a:t>P6</a:t>
                      </a:r>
                      <a:endParaRPr lang="nl-NL" sz="1600" dirty="0">
                        <a:solidFill>
                          <a:schemeClr val="bg1"/>
                        </a:solidFill>
                      </a:endParaRPr>
                    </a:p>
                  </a:txBody>
                  <a:tcPr marL="9525" marR="9525" marT="9525" marB="0">
                    <a:solidFill>
                      <a:schemeClr val="accent2"/>
                    </a:solidFill>
                  </a:tcPr>
                </a:tc>
                <a:tc>
                  <a:txBody>
                    <a:bodyPr/>
                    <a:lstStyle/>
                    <a:p>
                      <a:pPr algn="ctr"/>
                      <a:r>
                        <a:rPr lang="nl-NL" sz="1600" dirty="0" smtClean="0">
                          <a:solidFill>
                            <a:schemeClr val="bg1"/>
                          </a:solidFill>
                        </a:rPr>
                        <a:t>P7</a:t>
                      </a:r>
                      <a:endParaRPr lang="nl-NL" sz="1600" dirty="0">
                        <a:solidFill>
                          <a:schemeClr val="bg1"/>
                        </a:solidFill>
                      </a:endParaRPr>
                    </a:p>
                  </a:txBody>
                  <a:tcPr marL="9525" marR="9525" marT="9525" marB="0">
                    <a:solidFill>
                      <a:schemeClr val="accent2"/>
                    </a:solidFill>
                  </a:tcPr>
                </a:tc>
                <a:extLst>
                  <a:ext uri="{0D108BD9-81ED-4DB2-BD59-A6C34878D82A}">
                    <a16:rowId xmlns:a16="http://schemas.microsoft.com/office/drawing/2014/main" val="2427883297"/>
                  </a:ext>
                </a:extLst>
              </a:tr>
              <a:tr h="231488">
                <a:tc>
                  <a:txBody>
                    <a:bodyPr/>
                    <a:lstStyle/>
                    <a:p>
                      <a:pPr algn="l" fontAlgn="b"/>
                      <a:r>
                        <a:rPr lang="nl-NL" sz="1600" u="none" strike="noStrike" dirty="0" smtClean="0">
                          <a:effectLst/>
                        </a:rPr>
                        <a:t>L04 Borstkas symptomen</a:t>
                      </a:r>
                      <a:endParaRPr lang="nl-NL" sz="16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162893926"/>
                  </a:ext>
                </a:extLst>
              </a:tr>
              <a:tr h="231488">
                <a:tc>
                  <a:txBody>
                    <a:bodyPr/>
                    <a:lstStyle/>
                    <a:p>
                      <a:pPr algn="l" fontAlgn="b"/>
                      <a:r>
                        <a:rPr lang="nl-NL" sz="1600" u="none" strike="noStrike" dirty="0" smtClean="0">
                          <a:effectLst/>
                        </a:rPr>
                        <a:t>R02 Dyspnoe</a:t>
                      </a:r>
                      <a:endParaRPr lang="nl-NL" sz="16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73185611"/>
                  </a:ext>
                </a:extLst>
              </a:tr>
              <a:tr h="23148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NL" sz="1600" u="none" strike="noStrike" kern="1200" dirty="0" smtClean="0">
                          <a:effectLst/>
                        </a:rPr>
                        <a:t>Leeg (geen ICPC of contact)</a:t>
                      </a:r>
                      <a:endParaRPr lang="nl-NL" sz="1600" b="0" i="0" u="none" strike="noStrike" kern="1200" dirty="0" smtClean="0">
                        <a:solidFill>
                          <a:schemeClr val="bg2">
                            <a:lumMod val="25000"/>
                          </a:schemeClr>
                        </a:solidFill>
                        <a:effectLst/>
                        <a:latin typeface="+mn-lt"/>
                        <a:ea typeface="+mn-ea"/>
                        <a:cs typeface="+mn-cs"/>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00359865"/>
                  </a:ext>
                </a:extLst>
              </a:tr>
              <a:tr h="231488">
                <a:tc>
                  <a:txBody>
                    <a:bodyPr/>
                    <a:lstStyle/>
                    <a:p>
                      <a:pPr algn="l" fontAlgn="b"/>
                      <a:r>
                        <a:rPr lang="nl-NL" sz="1600" u="none" strike="noStrike" dirty="0" smtClean="0">
                          <a:effectLst/>
                        </a:rPr>
                        <a:t>K86 Essentiële hypertensie</a:t>
                      </a:r>
                      <a:endParaRPr lang="nl-NL" sz="16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746293161"/>
                  </a:ext>
                </a:extLst>
              </a:tr>
              <a:tr h="231488">
                <a:tc>
                  <a:txBody>
                    <a:bodyPr/>
                    <a:lstStyle/>
                    <a:p>
                      <a:pPr algn="l" fontAlgn="b"/>
                      <a:r>
                        <a:rPr lang="nl-NL" sz="1600" u="none" strike="noStrike" dirty="0" smtClean="0">
                          <a:effectLst/>
                        </a:rPr>
                        <a:t>K04 Hartkloppingen</a:t>
                      </a:r>
                      <a:endParaRPr lang="nl-NL" sz="16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336302903"/>
                  </a:ext>
                </a:extLst>
              </a:tr>
              <a:tr h="231488">
                <a:tc>
                  <a:txBody>
                    <a:bodyPr/>
                    <a:lstStyle/>
                    <a:p>
                      <a:pPr algn="l" fontAlgn="b"/>
                      <a:r>
                        <a:rPr lang="nl-NL" sz="1600" u="none" strike="noStrike" dirty="0" smtClean="0">
                          <a:effectLst/>
                        </a:rPr>
                        <a:t>K74</a:t>
                      </a:r>
                      <a:r>
                        <a:rPr lang="nl-NL" sz="1600" u="none" strike="noStrike" baseline="0" dirty="0" smtClean="0">
                          <a:effectLst/>
                        </a:rPr>
                        <a:t> </a:t>
                      </a:r>
                      <a:r>
                        <a:rPr lang="nl-NL" sz="1600" u="none" strike="noStrike" dirty="0" smtClean="0">
                          <a:effectLst/>
                        </a:rPr>
                        <a:t>Angina </a:t>
                      </a:r>
                      <a:r>
                        <a:rPr lang="nl-NL" sz="1600" u="none" strike="noStrike" dirty="0">
                          <a:effectLst/>
                        </a:rPr>
                        <a:t>pectoris</a:t>
                      </a:r>
                      <a:endParaRPr lang="nl-NL" sz="16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225282955"/>
                  </a:ext>
                </a:extLst>
              </a:tr>
              <a:tr h="320288">
                <a:tc>
                  <a:txBody>
                    <a:bodyPr/>
                    <a:lstStyle/>
                    <a:p>
                      <a:pPr algn="l" fontAlgn="b"/>
                      <a:r>
                        <a:rPr lang="nl-NL" sz="1600" u="none" strike="noStrike" dirty="0" smtClean="0">
                          <a:effectLst/>
                        </a:rPr>
                        <a:t>D06 Andere </a:t>
                      </a:r>
                      <a:r>
                        <a:rPr lang="nl-NL" sz="1600" u="none" strike="noStrike" dirty="0">
                          <a:effectLst/>
                        </a:rPr>
                        <a:t>gelokaliseerde buikpijn</a:t>
                      </a:r>
                      <a:endParaRPr lang="nl-NL" sz="16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4068710704"/>
                  </a:ext>
                </a:extLst>
              </a:tr>
              <a:tr h="231488">
                <a:tc>
                  <a:txBody>
                    <a:bodyPr/>
                    <a:lstStyle/>
                    <a:p>
                      <a:pPr algn="l" fontAlgn="b"/>
                      <a:r>
                        <a:rPr lang="nl-NL" sz="1600" u="none" strike="noStrike" dirty="0" smtClean="0">
                          <a:effectLst/>
                        </a:rPr>
                        <a:t>A04 Moeheid/zwakte</a:t>
                      </a:r>
                      <a:endParaRPr lang="nl-NL" sz="16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942650645"/>
                  </a:ext>
                </a:extLst>
              </a:tr>
              <a:tr h="381535">
                <a:tc>
                  <a:txBody>
                    <a:bodyPr/>
                    <a:lstStyle/>
                    <a:p>
                      <a:pPr algn="l" fontAlgn="b"/>
                      <a:r>
                        <a:rPr lang="nl-NL" sz="1600" u="none" strike="noStrike" dirty="0" smtClean="0">
                          <a:effectLst/>
                        </a:rPr>
                        <a:t>K02 Druk/beklemming hart</a:t>
                      </a:r>
                      <a:endParaRPr lang="nl-NL" sz="16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401123932"/>
                  </a:ext>
                </a:extLst>
              </a:tr>
              <a:tr h="231488">
                <a:tc>
                  <a:txBody>
                    <a:bodyPr/>
                    <a:lstStyle/>
                    <a:p>
                      <a:pPr algn="l" fontAlgn="b"/>
                      <a:r>
                        <a:rPr lang="nl-NL" sz="1600" u="none" strike="noStrike" dirty="0" smtClean="0">
                          <a:effectLst/>
                        </a:rPr>
                        <a:t>D02 Maagpijn</a:t>
                      </a:r>
                      <a:endParaRPr lang="nl-NL" sz="16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787711490"/>
                  </a:ext>
                </a:extLst>
              </a:tr>
              <a:tr h="231488">
                <a:tc>
                  <a:txBody>
                    <a:bodyPr/>
                    <a:lstStyle/>
                    <a:p>
                      <a:pPr algn="l" fontAlgn="b"/>
                      <a:r>
                        <a:rPr lang="nl-NL" sz="1600" u="none" strike="noStrike" dirty="0" smtClean="0">
                          <a:effectLst/>
                        </a:rPr>
                        <a:t>R05 Hoesten</a:t>
                      </a:r>
                      <a:endParaRPr lang="nl-NL" sz="16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440273878"/>
                  </a:ext>
                </a:extLst>
              </a:tr>
            </a:tbl>
          </a:graphicData>
        </a:graphic>
      </p:graphicFrame>
      <p:sp>
        <p:nvSpPr>
          <p:cNvPr id="5" name="Tekstvak 4"/>
          <p:cNvSpPr txBox="1"/>
          <p:nvPr/>
        </p:nvSpPr>
        <p:spPr>
          <a:xfrm>
            <a:off x="673100" y="436418"/>
            <a:ext cx="10590645" cy="1200329"/>
          </a:xfrm>
          <a:prstGeom prst="rect">
            <a:avLst/>
          </a:prstGeom>
          <a:noFill/>
        </p:spPr>
        <p:txBody>
          <a:bodyPr wrap="square" rtlCol="0">
            <a:spAutoFit/>
          </a:bodyPr>
          <a:lstStyle/>
          <a:p>
            <a:r>
              <a:rPr lang="nl-NL" sz="3200" dirty="0" err="1" smtClean="0">
                <a:solidFill>
                  <a:srgbClr val="009CB4"/>
                </a:solidFill>
              </a:rPr>
              <a:t>Troponine</a:t>
            </a:r>
            <a:r>
              <a:rPr lang="nl-NL" sz="3200" dirty="0" smtClean="0">
                <a:solidFill>
                  <a:srgbClr val="009CB4"/>
                </a:solidFill>
              </a:rPr>
              <a:t>					 	contactreden</a:t>
            </a:r>
            <a:endParaRPr lang="nl-NL" sz="2000" dirty="0"/>
          </a:p>
          <a:p>
            <a:endParaRPr lang="nl-NL" sz="2000" dirty="0" smtClean="0"/>
          </a:p>
          <a:p>
            <a:r>
              <a:rPr lang="nl-NL" dirty="0" smtClean="0"/>
              <a:t>De tien meest </a:t>
            </a:r>
            <a:r>
              <a:rPr lang="nl-NL" dirty="0"/>
              <a:t>gebruikte ICPC </a:t>
            </a:r>
            <a:r>
              <a:rPr lang="nl-NL" dirty="0" smtClean="0"/>
              <a:t>codes </a:t>
            </a:r>
            <a:r>
              <a:rPr lang="nl-NL" dirty="0"/>
              <a:t>laatste contact </a:t>
            </a:r>
            <a:r>
              <a:rPr lang="nl-NL" dirty="0" smtClean="0"/>
              <a:t>(binnen 10 dagen voor) </a:t>
            </a:r>
            <a:r>
              <a:rPr lang="nl-NL" dirty="0" err="1" smtClean="0"/>
              <a:t>troponine</a:t>
            </a:r>
            <a:r>
              <a:rPr lang="nl-NL" dirty="0" smtClean="0"/>
              <a:t> test </a:t>
            </a:r>
            <a:endParaRPr lang="nl-NL" dirty="0">
              <a:solidFill>
                <a:schemeClr val="accent6">
                  <a:lumMod val="50000"/>
                </a:schemeClr>
              </a:solidFill>
            </a:endParaRPr>
          </a:p>
        </p:txBody>
      </p:sp>
    </p:spTree>
    <p:extLst>
      <p:ext uri="{BB962C8B-B14F-4D97-AF65-F5344CB8AC3E}">
        <p14:creationId xmlns:p14="http://schemas.microsoft.com/office/powerpoint/2010/main" val="219408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1213173" y="2928587"/>
            <a:ext cx="9765654" cy="646331"/>
          </a:xfrm>
        </p:spPr>
        <p:txBody>
          <a:bodyPr/>
          <a:lstStyle/>
          <a:p>
            <a:r>
              <a:rPr lang="it-IT" dirty="0" smtClean="0"/>
              <a:t>D-dimeer test in </a:t>
            </a:r>
            <a:r>
              <a:rPr lang="it-IT" dirty="0"/>
              <a:t>de praktijk</a:t>
            </a:r>
          </a:p>
        </p:txBody>
      </p:sp>
    </p:spTree>
    <p:extLst>
      <p:ext uri="{BB962C8B-B14F-4D97-AF65-F5344CB8AC3E}">
        <p14:creationId xmlns:p14="http://schemas.microsoft.com/office/powerpoint/2010/main" val="293563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198" y="626547"/>
            <a:ext cx="9765654" cy="646331"/>
          </a:xfrm>
        </p:spPr>
        <p:txBody>
          <a:bodyPr/>
          <a:lstStyle/>
          <a:p>
            <a:r>
              <a:rPr lang="it-IT" dirty="0" smtClean="0"/>
              <a:t>Verdenking DVT/longembolie</a:t>
            </a:r>
            <a:endParaRPr lang="it-IT" dirty="0"/>
          </a:p>
        </p:txBody>
      </p:sp>
      <p:graphicFrame>
        <p:nvGraphicFramePr>
          <p:cNvPr id="4" name="Tabel 3"/>
          <p:cNvGraphicFramePr>
            <a:graphicFrameLocks noGrp="1"/>
          </p:cNvGraphicFramePr>
          <p:nvPr>
            <p:extLst>
              <p:ext uri="{D42A27DB-BD31-4B8C-83A1-F6EECF244321}">
                <p14:modId xmlns:p14="http://schemas.microsoft.com/office/powerpoint/2010/main" val="766134579"/>
              </p:ext>
            </p:extLst>
          </p:nvPr>
        </p:nvGraphicFramePr>
        <p:xfrm>
          <a:off x="711198" y="3892542"/>
          <a:ext cx="10474861" cy="2173430"/>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58535">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50701">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endParaRPr lang="nl-NL" dirty="0"/>
                    </a:p>
                  </a:txBody>
                  <a:tcPr marL="68580" marR="68580" marT="0" marB="0" anchor="ctr">
                    <a:solidFill>
                      <a:srgbClr val="6AB650"/>
                    </a:solidFill>
                  </a:tcPr>
                </a:tc>
                <a:tc>
                  <a:txBody>
                    <a:bodyPr/>
                    <a:lstStyle/>
                    <a:p>
                      <a:pPr algn="ctr"/>
                      <a:endParaRPr lang="nl-NL" dirty="0"/>
                    </a:p>
                  </a:txBody>
                  <a:tcPr marL="68580" marR="68580" marT="0" marB="0" anchor="ctr">
                    <a:solidFill>
                      <a:srgbClr val="6AB650"/>
                    </a:solidFill>
                  </a:tcPr>
                </a:tc>
                <a:tc>
                  <a:txBody>
                    <a:bodyPr/>
                    <a:lstStyle/>
                    <a:p>
                      <a:pPr algn="ctr"/>
                      <a:endParaRPr lang="nl-NL" dirty="0"/>
                    </a:p>
                  </a:txBody>
                  <a:tcPr marL="68580" marR="68580" marT="0" marB="0" anchor="ctr">
                    <a:solidFill>
                      <a:srgbClr val="6AB650"/>
                    </a:solidFill>
                  </a:tcPr>
                </a:tc>
                <a:tc>
                  <a:txBody>
                    <a:bodyPr/>
                    <a:lstStyle/>
                    <a:p>
                      <a:pPr algn="ctr"/>
                      <a:endParaRPr lang="nl-NL" dirty="0"/>
                    </a:p>
                  </a:txBody>
                  <a:tcPr marL="68580" marR="68580" marT="0" marB="0" anchor="ctr">
                    <a:solidFill>
                      <a:srgbClr val="E89E00"/>
                    </a:solidFill>
                  </a:tcPr>
                </a:tc>
                <a:tc>
                  <a:txBody>
                    <a:bodyPr/>
                    <a:lstStyle/>
                    <a:p>
                      <a:pPr algn="ctr"/>
                      <a:endParaRPr lang="nl-NL" dirty="0"/>
                    </a:p>
                  </a:txBody>
                  <a:tcPr marL="68580" marR="68580" marT="0" marB="0" anchor="ctr">
                    <a:solidFill>
                      <a:srgbClr val="E89E00"/>
                    </a:solidFill>
                  </a:tcPr>
                </a:tc>
                <a:tc>
                  <a:txBody>
                    <a:bodyPr/>
                    <a:lstStyle/>
                    <a:p>
                      <a:pPr algn="ctr"/>
                      <a:endParaRPr lang="nl-NL" dirty="0"/>
                    </a:p>
                  </a:txBody>
                  <a:tcPr marL="68580" marR="68580" marT="0" marB="0" anchor="ctr">
                    <a:solidFill>
                      <a:srgbClr val="E89E00"/>
                    </a:solidFill>
                  </a:tcPr>
                </a:tc>
                <a:extLst>
                  <a:ext uri="{0D108BD9-81ED-4DB2-BD59-A6C34878D82A}">
                    <a16:rowId xmlns:a16="http://schemas.microsoft.com/office/drawing/2014/main" val="3337470504"/>
                  </a:ext>
                </a:extLst>
              </a:tr>
              <a:tr h="713855">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r>
                        <a:rPr lang="nl-NL" dirty="0" smtClean="0"/>
                        <a:t>%</a:t>
                      </a:r>
                      <a:endParaRPr lang="nl-NL" dirty="0"/>
                    </a:p>
                  </a:txBody>
                  <a:tcPr marL="68580" marR="68580" marT="0" marB="0" anchor="ctr">
                    <a:solidFill>
                      <a:srgbClr val="6AB650"/>
                    </a:solidFill>
                  </a:tcPr>
                </a:tc>
                <a:tc>
                  <a:txBody>
                    <a:bodyPr/>
                    <a:lstStyle/>
                    <a:p>
                      <a:pPr algn="ctr"/>
                      <a:r>
                        <a:rPr lang="nl-NL" dirty="0" smtClean="0"/>
                        <a:t>%</a:t>
                      </a:r>
                      <a:endParaRPr lang="nl-NL" dirty="0"/>
                    </a:p>
                  </a:txBody>
                  <a:tcPr marL="68580" marR="68580" marT="0" marB="0" anchor="ctr">
                    <a:solidFill>
                      <a:srgbClr val="6AB650"/>
                    </a:solidFill>
                  </a:tcPr>
                </a:tc>
                <a:tc>
                  <a:txBody>
                    <a:bodyPr/>
                    <a:lstStyle/>
                    <a:p>
                      <a:pPr algn="ctr"/>
                      <a:r>
                        <a:rPr lang="nl-NL" dirty="0" smtClean="0"/>
                        <a:t>%</a:t>
                      </a:r>
                      <a:endParaRPr lang="nl-NL" dirty="0"/>
                    </a:p>
                  </a:txBody>
                  <a:tcPr marL="68580" marR="68580" marT="0" marB="0" anchor="ctr">
                    <a:solidFill>
                      <a:srgbClr val="6AB650"/>
                    </a:solidFill>
                  </a:tcPr>
                </a:tc>
                <a:tc>
                  <a:txBody>
                    <a:bodyPr/>
                    <a:lstStyle/>
                    <a:p>
                      <a:pPr algn="ctr"/>
                      <a:r>
                        <a:rPr lang="nl-NL" dirty="0" smtClean="0"/>
                        <a:t>%</a:t>
                      </a:r>
                      <a:endParaRPr lang="nl-NL" dirty="0"/>
                    </a:p>
                  </a:txBody>
                  <a:tcPr marL="68580" marR="68580" marT="0" marB="0" anchor="ctr">
                    <a:solidFill>
                      <a:srgbClr val="E89E00"/>
                    </a:solidFill>
                  </a:tcPr>
                </a:tc>
                <a:tc>
                  <a:txBody>
                    <a:bodyPr/>
                    <a:lstStyle/>
                    <a:p>
                      <a:pPr algn="ctr"/>
                      <a:r>
                        <a:rPr lang="nl-NL" dirty="0" smtClean="0"/>
                        <a:t>%</a:t>
                      </a:r>
                      <a:endParaRPr lang="nl-NL" dirty="0"/>
                    </a:p>
                  </a:txBody>
                  <a:tcPr marL="68580" marR="68580" marT="0" marB="0" anchor="ctr">
                    <a:solidFill>
                      <a:srgbClr val="E89E00"/>
                    </a:solidFill>
                  </a:tcPr>
                </a:tc>
                <a:tc>
                  <a:txBody>
                    <a:bodyPr/>
                    <a:lstStyle/>
                    <a:p>
                      <a:pPr algn="ctr"/>
                      <a:r>
                        <a:rPr lang="nl-NL" dirty="0" smtClean="0"/>
                        <a:t>%</a:t>
                      </a:r>
                      <a:endParaRPr lang="nl-NL" dirty="0"/>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198" y="1826920"/>
            <a:ext cx="10873998"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endParaRPr lang="en-US" sz="2400" dirty="0" smtClean="0"/>
          </a:p>
          <a:p>
            <a:pPr lvl="0" eaLnBrk="0" fontAlgn="base" hangingPunct="0">
              <a:spcBef>
                <a:spcPct val="0"/>
              </a:spcBef>
              <a:spcAft>
                <a:spcPct val="0"/>
              </a:spcAft>
            </a:pPr>
            <a:r>
              <a:rPr lang="nl-NL" sz="2400" dirty="0" smtClean="0">
                <a:latin typeface="Arial" panose="020B0604020202020204" pitchFamily="34" charset="0"/>
                <a:cs typeface="Arial" panose="020B0604020202020204" pitchFamily="34" charset="0"/>
              </a:rPr>
              <a:t>Ook wanneer een patiënt zich op het einde van de dag presenteert met verdenking DVT/longembolie, ziet de diagnostiek er hetzelfde uit. </a:t>
            </a:r>
          </a:p>
          <a:p>
            <a:pPr lvl="0" eaLnBrk="0" fontAlgn="base" hangingPunct="0">
              <a:spcBef>
                <a:spcPct val="0"/>
              </a:spcBef>
              <a:spcAft>
                <a:spcPct val="0"/>
              </a:spcAft>
            </a:pPr>
            <a:endParaRPr kumimoji="0" lang="nl-NL" altLang="nl-NL" sz="2400" b="0" i="0" u="none" strike="noStrike" cap="none" normalizeH="0" baseline="0" dirty="0">
              <a:ln>
                <a:noFill/>
              </a:ln>
              <a:solidFill>
                <a:srgbClr val="000000"/>
              </a:solidFill>
              <a:effectLst/>
              <a:cs typeface="Arial" panose="020B0604020202020204" pitchFamily="34" charset="0"/>
            </a:endParaRPr>
          </a:p>
          <a:p>
            <a:pPr lvl="0" eaLnBrk="0" fontAlgn="base" hangingPunct="0">
              <a:spcBef>
                <a:spcPct val="0"/>
              </a:spcBef>
              <a:spcAft>
                <a:spcPct val="0"/>
              </a:spcAft>
            </a:pPr>
            <a:r>
              <a:rPr lang="nl-NL" altLang="nl-NL" sz="2300" b="1" dirty="0" smtClean="0">
                <a:latin typeface="Arial" panose="020B0604020202020204" pitchFamily="34" charset="0"/>
                <a:cs typeface="Arial" panose="020B0604020202020204" pitchFamily="34" charset="0"/>
              </a:rPr>
              <a:t>% </a:t>
            </a:r>
            <a:r>
              <a:rPr lang="nl-NL" altLang="nl-NL" sz="2300" b="1" dirty="0">
                <a:latin typeface="Arial" panose="020B0604020202020204" pitchFamily="34" charset="0"/>
                <a:cs typeface="Arial" panose="020B0604020202020204" pitchFamily="34" charset="0"/>
              </a:rPr>
              <a:t>is het hier mee eens:</a:t>
            </a:r>
            <a:endParaRPr kumimoji="0" lang="nl-NL" altLang="nl-NL" sz="2300" b="1"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31886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Belisregel?</a:t>
            </a:r>
            <a:endParaRPr lang="it-IT" dirty="0"/>
          </a:p>
        </p:txBody>
      </p:sp>
      <p:graphicFrame>
        <p:nvGraphicFramePr>
          <p:cNvPr id="4" name="Tabel 3"/>
          <p:cNvGraphicFramePr>
            <a:graphicFrameLocks noGrp="1"/>
          </p:cNvGraphicFramePr>
          <p:nvPr>
            <p:extLst/>
          </p:nvPr>
        </p:nvGraphicFramePr>
        <p:xfrm>
          <a:off x="711198" y="2886124"/>
          <a:ext cx="10474861" cy="2173430"/>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58535">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50701">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endParaRPr lang="nl-NL" dirty="0"/>
                    </a:p>
                  </a:txBody>
                  <a:tcPr marL="68580" marR="68580" marT="0" marB="0" anchor="ctr">
                    <a:solidFill>
                      <a:srgbClr val="6AB650"/>
                    </a:solidFill>
                  </a:tcPr>
                </a:tc>
                <a:tc>
                  <a:txBody>
                    <a:bodyPr/>
                    <a:lstStyle/>
                    <a:p>
                      <a:pPr algn="ctr"/>
                      <a:endParaRPr lang="nl-NL" dirty="0"/>
                    </a:p>
                  </a:txBody>
                  <a:tcPr marL="68580" marR="68580" marT="0" marB="0" anchor="ctr">
                    <a:solidFill>
                      <a:srgbClr val="6AB650"/>
                    </a:solidFill>
                  </a:tcPr>
                </a:tc>
                <a:tc>
                  <a:txBody>
                    <a:bodyPr/>
                    <a:lstStyle/>
                    <a:p>
                      <a:pPr algn="ctr"/>
                      <a:endParaRPr lang="nl-NL" dirty="0"/>
                    </a:p>
                  </a:txBody>
                  <a:tcPr marL="68580" marR="68580" marT="0" marB="0" anchor="ctr">
                    <a:solidFill>
                      <a:srgbClr val="6AB650"/>
                    </a:solidFill>
                  </a:tcPr>
                </a:tc>
                <a:tc>
                  <a:txBody>
                    <a:bodyPr/>
                    <a:lstStyle/>
                    <a:p>
                      <a:pPr algn="ctr"/>
                      <a:endParaRPr lang="nl-NL" dirty="0"/>
                    </a:p>
                  </a:txBody>
                  <a:tcPr marL="68580" marR="68580" marT="0" marB="0" anchor="ctr">
                    <a:solidFill>
                      <a:srgbClr val="E89E00"/>
                    </a:solidFill>
                  </a:tcPr>
                </a:tc>
                <a:tc>
                  <a:txBody>
                    <a:bodyPr/>
                    <a:lstStyle/>
                    <a:p>
                      <a:pPr algn="ctr"/>
                      <a:endParaRPr lang="nl-NL" dirty="0"/>
                    </a:p>
                  </a:txBody>
                  <a:tcPr marL="68580" marR="68580" marT="0" marB="0" anchor="ctr">
                    <a:solidFill>
                      <a:srgbClr val="E89E00"/>
                    </a:solidFill>
                  </a:tcPr>
                </a:tc>
                <a:tc>
                  <a:txBody>
                    <a:bodyPr/>
                    <a:lstStyle/>
                    <a:p>
                      <a:pPr algn="ctr"/>
                      <a:endParaRPr lang="nl-NL" dirty="0"/>
                    </a:p>
                  </a:txBody>
                  <a:tcPr marL="68580" marR="68580" marT="0" marB="0" anchor="ctr">
                    <a:solidFill>
                      <a:srgbClr val="E89E00"/>
                    </a:solidFill>
                  </a:tcPr>
                </a:tc>
                <a:extLst>
                  <a:ext uri="{0D108BD9-81ED-4DB2-BD59-A6C34878D82A}">
                    <a16:rowId xmlns:a16="http://schemas.microsoft.com/office/drawing/2014/main" val="3337470504"/>
                  </a:ext>
                </a:extLst>
              </a:tr>
              <a:tr h="713855">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r>
                        <a:rPr lang="nl-NL" dirty="0" smtClean="0"/>
                        <a:t>%</a:t>
                      </a:r>
                      <a:endParaRPr lang="nl-NL" dirty="0"/>
                    </a:p>
                  </a:txBody>
                  <a:tcPr marL="68580" marR="68580" marT="0" marB="0" anchor="ctr">
                    <a:solidFill>
                      <a:srgbClr val="6AB650"/>
                    </a:solidFill>
                  </a:tcPr>
                </a:tc>
                <a:tc>
                  <a:txBody>
                    <a:bodyPr/>
                    <a:lstStyle/>
                    <a:p>
                      <a:pPr algn="ctr"/>
                      <a:r>
                        <a:rPr lang="nl-NL" dirty="0" smtClean="0"/>
                        <a:t>%</a:t>
                      </a:r>
                      <a:endParaRPr lang="nl-NL" dirty="0"/>
                    </a:p>
                  </a:txBody>
                  <a:tcPr marL="68580" marR="68580" marT="0" marB="0" anchor="ctr">
                    <a:solidFill>
                      <a:srgbClr val="6AB650"/>
                    </a:solidFill>
                  </a:tcPr>
                </a:tc>
                <a:tc>
                  <a:txBody>
                    <a:bodyPr/>
                    <a:lstStyle/>
                    <a:p>
                      <a:pPr algn="ctr"/>
                      <a:r>
                        <a:rPr lang="nl-NL" dirty="0" smtClean="0"/>
                        <a:t>%</a:t>
                      </a:r>
                      <a:endParaRPr lang="nl-NL" dirty="0"/>
                    </a:p>
                  </a:txBody>
                  <a:tcPr marL="68580" marR="68580" marT="0" marB="0" anchor="ctr">
                    <a:solidFill>
                      <a:srgbClr val="6AB650"/>
                    </a:solidFill>
                  </a:tcPr>
                </a:tc>
                <a:tc>
                  <a:txBody>
                    <a:bodyPr/>
                    <a:lstStyle/>
                    <a:p>
                      <a:pPr algn="ctr"/>
                      <a:r>
                        <a:rPr lang="nl-NL" dirty="0" smtClean="0"/>
                        <a:t>%</a:t>
                      </a:r>
                      <a:endParaRPr lang="nl-NL" dirty="0"/>
                    </a:p>
                  </a:txBody>
                  <a:tcPr marL="68580" marR="68580" marT="0" marB="0" anchor="ctr">
                    <a:solidFill>
                      <a:srgbClr val="E89E00"/>
                    </a:solidFill>
                  </a:tcPr>
                </a:tc>
                <a:tc>
                  <a:txBody>
                    <a:bodyPr/>
                    <a:lstStyle/>
                    <a:p>
                      <a:pPr algn="ctr"/>
                      <a:r>
                        <a:rPr lang="nl-NL" dirty="0" smtClean="0"/>
                        <a:t>%</a:t>
                      </a:r>
                      <a:endParaRPr lang="nl-NL" dirty="0"/>
                    </a:p>
                  </a:txBody>
                  <a:tcPr marL="68580" marR="68580" marT="0" marB="0" anchor="ctr">
                    <a:solidFill>
                      <a:srgbClr val="E89E00"/>
                    </a:solidFill>
                  </a:tcPr>
                </a:tc>
                <a:tc>
                  <a:txBody>
                    <a:bodyPr/>
                    <a:lstStyle/>
                    <a:p>
                      <a:pPr algn="ctr"/>
                      <a:r>
                        <a:rPr lang="nl-NL" dirty="0" smtClean="0"/>
                        <a:t>%</a:t>
                      </a:r>
                      <a:endParaRPr lang="nl-NL" dirty="0"/>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198" y="985604"/>
            <a:ext cx="10873998"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400" dirty="0" err="1" smtClean="0">
                <a:latin typeface="Arial" panose="020B0604020202020204" pitchFamily="34" charset="0"/>
                <a:cs typeface="Arial" panose="020B0604020202020204" pitchFamily="34" charset="0"/>
              </a:rPr>
              <a:t>Ik</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pas </a:t>
            </a:r>
            <a:r>
              <a:rPr lang="en-US" sz="2400" dirty="0" err="1">
                <a:latin typeface="Arial" panose="020B0604020202020204" pitchFamily="34" charset="0"/>
                <a:cs typeface="Arial" panose="020B0604020202020204" pitchFamily="34" charset="0"/>
              </a:rPr>
              <a:t>altijd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klinische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beslisregel</a:t>
            </a:r>
            <a:r>
              <a:rPr lang="en-US" sz="2400" dirty="0">
                <a:latin typeface="Arial" panose="020B0604020202020204" pitchFamily="34" charset="0"/>
                <a:cs typeface="Arial" panose="020B0604020202020204" pitchFamily="34" charset="0"/>
              </a:rPr>
              <a:t> toe, </a:t>
            </a:r>
            <a:r>
              <a:rPr lang="en-US" sz="2400" dirty="0" err="1">
                <a:latin typeface="Arial" panose="020B0604020202020204" pitchFamily="34" charset="0"/>
                <a:cs typeface="Arial" panose="020B0604020202020204" pitchFamily="34" charset="0"/>
              </a:rPr>
              <a:t>voordat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een</a:t>
            </a:r>
            <a:r>
              <a:rPr lang="en-US" sz="2400" dirty="0">
                <a:latin typeface="Arial" panose="020B0604020202020204" pitchFamily="34" charset="0"/>
                <a:cs typeface="Arial" panose="020B0604020202020204" pitchFamily="34" charset="0"/>
              </a:rPr>
              <a:t> D-</a:t>
            </a:r>
            <a:r>
              <a:rPr lang="en-US" sz="2400" dirty="0" err="1">
                <a:latin typeface="Arial" panose="020B0604020202020204" pitchFamily="34" charset="0"/>
                <a:cs typeface="Arial" panose="020B0604020202020204" pitchFamily="34" charset="0"/>
              </a:rPr>
              <a:t>dimeeronderzoek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laat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verrichten</a:t>
            </a:r>
            <a:r>
              <a:rPr lang="en-US" sz="2400" dirty="0" smtClean="0">
                <a:latin typeface="Arial" panose="020B0604020202020204" pitchFamily="34" charset="0"/>
                <a:cs typeface="Arial" panose="020B0604020202020204" pitchFamily="34" charset="0"/>
              </a:rPr>
              <a:t>.</a:t>
            </a:r>
            <a:endParaRPr lang="nl-NL" sz="2400" dirty="0">
              <a:latin typeface="Arial" panose="020B0604020202020204" pitchFamily="34" charset="0"/>
              <a:cs typeface="Arial" panose="020B0604020202020204" pitchFamily="34" charset="0"/>
            </a:endParaRPr>
          </a:p>
          <a:p>
            <a:pPr lvl="0" eaLnBrk="0" fontAlgn="base" hangingPunct="0">
              <a:spcBef>
                <a:spcPct val="0"/>
              </a:spcBef>
              <a:spcAft>
                <a:spcPct val="0"/>
              </a:spcAft>
            </a:pPr>
            <a:endParaRPr kumimoji="0" lang="nl-NL" altLang="nl-NL" sz="23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kumimoji="0" lang="nl-NL" altLang="nl-NL" sz="23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r>
              <a:rPr lang="nl-NL" altLang="nl-NL" sz="2300" b="1" dirty="0" smtClean="0">
                <a:latin typeface="Arial" panose="020B0604020202020204" pitchFamily="34" charset="0"/>
                <a:cs typeface="Arial" panose="020B0604020202020204" pitchFamily="34" charset="0"/>
              </a:rPr>
              <a:t>% </a:t>
            </a:r>
            <a:r>
              <a:rPr lang="nl-NL" altLang="nl-NL" sz="2300" b="1" dirty="0">
                <a:latin typeface="Arial" panose="020B0604020202020204" pitchFamily="34" charset="0"/>
                <a:cs typeface="Arial" panose="020B0604020202020204" pitchFamily="34" charset="0"/>
              </a:rPr>
              <a:t>is het hier mee eens:</a:t>
            </a:r>
            <a:endParaRPr kumimoji="0" lang="nl-NL" altLang="nl-NL" sz="2300" b="1"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42947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Wells criteria</a:t>
            </a:r>
            <a:endParaRPr lang="it-IT" dirty="0"/>
          </a:p>
        </p:txBody>
      </p:sp>
      <p:graphicFrame>
        <p:nvGraphicFramePr>
          <p:cNvPr id="4" name="Tabel 3"/>
          <p:cNvGraphicFramePr>
            <a:graphicFrameLocks noGrp="1"/>
          </p:cNvGraphicFramePr>
          <p:nvPr>
            <p:extLst>
              <p:ext uri="{D42A27DB-BD31-4B8C-83A1-F6EECF244321}">
                <p14:modId xmlns:p14="http://schemas.microsoft.com/office/powerpoint/2010/main" val="2300324794"/>
              </p:ext>
            </p:extLst>
          </p:nvPr>
        </p:nvGraphicFramePr>
        <p:xfrm>
          <a:off x="834715" y="2662120"/>
          <a:ext cx="8988792" cy="2314141"/>
        </p:xfrm>
        <a:graphic>
          <a:graphicData uri="http://schemas.openxmlformats.org/drawingml/2006/table">
            <a:tbl>
              <a:tblPr firstRow="1" firstCol="1" bandRow="1">
                <a:tableStyleId>{5C22544A-7EE6-4342-B048-85BDC9FD1C3A}</a:tableStyleId>
              </a:tblPr>
              <a:tblGrid>
                <a:gridCol w="2668281">
                  <a:extLst>
                    <a:ext uri="{9D8B030D-6E8A-4147-A177-3AD203B41FA5}">
                      <a16:colId xmlns:a16="http://schemas.microsoft.com/office/drawing/2014/main" val="1164970218"/>
                    </a:ext>
                  </a:extLst>
                </a:gridCol>
                <a:gridCol w="2293055">
                  <a:extLst>
                    <a:ext uri="{9D8B030D-6E8A-4147-A177-3AD203B41FA5}">
                      <a16:colId xmlns:a16="http://schemas.microsoft.com/office/drawing/2014/main" val="1855440838"/>
                    </a:ext>
                  </a:extLst>
                </a:gridCol>
                <a:gridCol w="2013728">
                  <a:extLst>
                    <a:ext uri="{9D8B030D-6E8A-4147-A177-3AD203B41FA5}">
                      <a16:colId xmlns:a16="http://schemas.microsoft.com/office/drawing/2014/main" val="2959130174"/>
                    </a:ext>
                  </a:extLst>
                </a:gridCol>
                <a:gridCol w="2013728">
                  <a:extLst>
                    <a:ext uri="{9D8B030D-6E8A-4147-A177-3AD203B41FA5}">
                      <a16:colId xmlns:a16="http://schemas.microsoft.com/office/drawing/2014/main" val="1162608761"/>
                    </a:ext>
                  </a:extLst>
                </a:gridCol>
              </a:tblGrid>
              <a:tr h="912061">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rPr>
                        <a:t>Juist</a:t>
                      </a:r>
                      <a:endParaRPr lang="nl-NL" sz="2000" dirty="0">
                        <a:effectLst/>
                      </a:endParaRPr>
                    </a:p>
                  </a:txBody>
                  <a:tcPr marL="68580" marR="68580" marT="0" marB="0" anchor="b">
                    <a:solidFill>
                      <a:srgbClr val="003741"/>
                    </a:solidFill>
                  </a:tcPr>
                </a:tc>
                <a:tc>
                  <a:txBody>
                    <a:bodyPr/>
                    <a:lstStyle/>
                    <a:p>
                      <a:pPr algn="ctr">
                        <a:lnSpc>
                          <a:spcPct val="115000"/>
                        </a:lnSpc>
                        <a:spcAft>
                          <a:spcPts val="0"/>
                        </a:spcAft>
                      </a:pPr>
                      <a:endParaRPr lang="nl-NL" sz="2000" dirty="0">
                        <a:effectLst/>
                      </a:endParaRPr>
                    </a:p>
                    <a:p>
                      <a:pPr algn="ctr">
                        <a:lnSpc>
                          <a:spcPct val="115000"/>
                        </a:lnSpc>
                        <a:spcAft>
                          <a:spcPts val="0"/>
                        </a:spcAft>
                      </a:pPr>
                      <a:r>
                        <a:rPr lang="nl-NL" sz="2000" dirty="0" smtClean="0">
                          <a:effectLst/>
                          <a:latin typeface="+mn-lt"/>
                          <a:ea typeface="+mn-ea"/>
                          <a:cs typeface="+mn-cs"/>
                        </a:rPr>
                        <a:t>Onjuist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rPr>
                        <a:t>Weet</a:t>
                      </a:r>
                      <a:r>
                        <a:rPr lang="nl-NL" sz="2000" baseline="0" dirty="0" smtClean="0">
                          <a:effectLst/>
                        </a:rPr>
                        <a:t> ik niet</a:t>
                      </a: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rPr>
                        <a:t>aantal </a:t>
                      </a:r>
                    </a:p>
                    <a:p>
                      <a:pPr>
                        <a:lnSpc>
                          <a:spcPct val="115000"/>
                        </a:lnSpc>
                        <a:spcAft>
                          <a:spcPts val="0"/>
                        </a:spcAft>
                      </a:pPr>
                      <a:r>
                        <a:rPr lang="nl-NL" sz="2000" dirty="0" smtClean="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endParaRPr lang="nl-NL" dirty="0"/>
                    </a:p>
                  </a:txBody>
                  <a:tcPr marL="68580" marR="68580" marT="0" marB="0" anchor="ctr">
                    <a:solidFill>
                      <a:srgbClr val="CED9E5"/>
                    </a:solidFill>
                  </a:tcPr>
                </a:tc>
                <a:tc>
                  <a:txBody>
                    <a:bodyPr/>
                    <a:lstStyle/>
                    <a:p>
                      <a:pPr algn="ctr"/>
                      <a:endParaRPr lang="nl-NL" dirty="0"/>
                    </a:p>
                  </a:txBody>
                  <a:tcPr marL="68580" marR="68580" marT="0" marB="0" anchor="ctr">
                    <a:solidFill>
                      <a:srgbClr val="CED9E5"/>
                    </a:solidFill>
                  </a:tcPr>
                </a:tc>
                <a:tc>
                  <a:txBody>
                    <a:bodyPr/>
                    <a:lstStyle/>
                    <a:p>
                      <a:pPr algn="ctr"/>
                      <a:endParaRPr lang="nl-NL" dirty="0"/>
                    </a:p>
                  </a:txBody>
                  <a:tcPr marL="68580" marR="68580" marT="0" marB="0" anchor="ctr">
                    <a:solidFill>
                      <a:srgbClr val="CED9E5"/>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r>
                        <a:rPr lang="nl-NL" dirty="0" smtClean="0"/>
                        <a:t>%</a:t>
                      </a:r>
                      <a:endParaRPr lang="nl-NL" dirty="0"/>
                    </a:p>
                  </a:txBody>
                  <a:tcPr marL="68580" marR="68580" marT="0" marB="0" anchor="ctr">
                    <a:solidFill>
                      <a:srgbClr val="CED9E5"/>
                    </a:solidFill>
                  </a:tcPr>
                </a:tc>
                <a:tc>
                  <a:txBody>
                    <a:bodyPr/>
                    <a:lstStyle/>
                    <a:p>
                      <a:pPr algn="ctr"/>
                      <a:r>
                        <a:rPr lang="nl-NL" dirty="0" smtClean="0"/>
                        <a:t>%</a:t>
                      </a:r>
                      <a:endParaRPr lang="nl-NL" dirty="0"/>
                    </a:p>
                  </a:txBody>
                  <a:tcPr marL="68580" marR="68580" marT="0" marB="0" anchor="ctr">
                    <a:solidFill>
                      <a:srgbClr val="CED9E5"/>
                    </a:solidFill>
                  </a:tcPr>
                </a:tc>
                <a:tc>
                  <a:txBody>
                    <a:bodyPr/>
                    <a:lstStyle/>
                    <a:p>
                      <a:pPr algn="ctr"/>
                      <a:r>
                        <a:rPr lang="nl-NL" dirty="0" smtClean="0"/>
                        <a:t>%</a:t>
                      </a:r>
                      <a:endParaRPr lang="nl-NL" dirty="0"/>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849397"/>
            <a:ext cx="10598378"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endParaRPr lang="nl-NL" sz="2300" b="1" dirty="0" smtClean="0"/>
          </a:p>
          <a:p>
            <a:pPr lvl="0" eaLnBrk="0" fontAlgn="base" hangingPunct="0">
              <a:spcBef>
                <a:spcPct val="0"/>
              </a:spcBef>
              <a:spcAft>
                <a:spcPct val="0"/>
              </a:spcAft>
            </a:pPr>
            <a:r>
              <a:rPr lang="en-US" sz="2400" dirty="0">
                <a:latin typeface="Arial" panose="020B0604020202020204" pitchFamily="34" charset="0"/>
                <a:cs typeface="Arial" panose="020B0604020202020204" pitchFamily="34" charset="0"/>
              </a:rPr>
              <a:t>De Wells criteria </a:t>
            </a:r>
            <a:r>
              <a:rPr lang="en-US" sz="2400" dirty="0" err="1">
                <a:latin typeface="Arial" panose="020B0604020202020204" pitchFamily="34" charset="0"/>
                <a:cs typeface="Arial" panose="020B0604020202020204" pitchFamily="34" charset="0"/>
              </a:rPr>
              <a:t>voor</a:t>
            </a:r>
            <a:r>
              <a:rPr lang="en-US" sz="2400" dirty="0">
                <a:latin typeface="Arial" panose="020B0604020202020204" pitchFamily="34" charset="0"/>
                <a:cs typeface="Arial" panose="020B0604020202020204" pitchFamily="34" charset="0"/>
              </a:rPr>
              <a:t> DVT </a:t>
            </a:r>
            <a:r>
              <a:rPr lang="en-US" sz="2400" dirty="0" err="1">
                <a:latin typeface="Arial" panose="020B0604020202020204" pitchFamily="34" charset="0"/>
                <a:cs typeface="Arial" panose="020B0604020202020204" pitchFamily="34" charset="0"/>
              </a:rPr>
              <a:t>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longembolie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geven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wanneer</a:t>
            </a:r>
            <a:r>
              <a:rPr lang="en-US" sz="2400" dirty="0">
                <a:latin typeface="Arial" panose="020B0604020202020204" pitchFamily="34" charset="0"/>
                <a:cs typeface="Arial" panose="020B0604020202020204" pitchFamily="34" charset="0"/>
              </a:rPr>
              <a:t> je </a:t>
            </a:r>
            <a:endParaRPr lang="en-US" sz="2400" dirty="0" smtClean="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sz="2400" dirty="0" err="1" smtClean="0">
                <a:latin typeface="Arial" panose="020B0604020202020204" pitchFamily="34" charset="0"/>
                <a:cs typeface="Arial" panose="020B0604020202020204" pitchFamily="34" charset="0"/>
              </a:rPr>
              <a:t>een</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a:t>
            </a:r>
            <a:r>
              <a:rPr lang="en-US" sz="2400" dirty="0" err="1">
                <a:latin typeface="Arial" panose="020B0604020202020204" pitchFamily="34" charset="0"/>
                <a:cs typeface="Arial" panose="020B0604020202020204" pitchFamily="34" charset="0"/>
              </a:rPr>
              <a:t>dimeer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moet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laten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prikken</a:t>
            </a:r>
            <a:r>
              <a:rPr lang="en-US" sz="2400" dirty="0" smtClean="0">
                <a:latin typeface="Arial" panose="020B0604020202020204" pitchFamily="34" charset="0"/>
                <a:cs typeface="Arial" panose="020B0604020202020204" pitchFamily="34" charset="0"/>
              </a:rPr>
              <a:t>.</a:t>
            </a:r>
            <a:endParaRPr kumimoji="0" lang="nl-NL" altLang="nl-NL"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987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smtClean="0"/>
              <a:t>Wells criteria</a:t>
            </a:r>
            <a:endParaRPr lang="it-IT" dirty="0"/>
          </a:p>
        </p:txBody>
      </p:sp>
      <p:graphicFrame>
        <p:nvGraphicFramePr>
          <p:cNvPr id="4" name="Tabel 3"/>
          <p:cNvGraphicFramePr>
            <a:graphicFrameLocks noGrp="1"/>
          </p:cNvGraphicFramePr>
          <p:nvPr>
            <p:extLst>
              <p:ext uri="{D42A27DB-BD31-4B8C-83A1-F6EECF244321}">
                <p14:modId xmlns:p14="http://schemas.microsoft.com/office/powerpoint/2010/main" val="257355575"/>
              </p:ext>
            </p:extLst>
          </p:nvPr>
        </p:nvGraphicFramePr>
        <p:xfrm>
          <a:off x="711200" y="2183149"/>
          <a:ext cx="8988792" cy="2314141"/>
        </p:xfrm>
        <a:graphic>
          <a:graphicData uri="http://schemas.openxmlformats.org/drawingml/2006/table">
            <a:tbl>
              <a:tblPr firstRow="1" firstCol="1" bandRow="1">
                <a:tableStyleId>{5C22544A-7EE6-4342-B048-85BDC9FD1C3A}</a:tableStyleId>
              </a:tblPr>
              <a:tblGrid>
                <a:gridCol w="2668281">
                  <a:extLst>
                    <a:ext uri="{9D8B030D-6E8A-4147-A177-3AD203B41FA5}">
                      <a16:colId xmlns:a16="http://schemas.microsoft.com/office/drawing/2014/main" val="1164970218"/>
                    </a:ext>
                  </a:extLst>
                </a:gridCol>
                <a:gridCol w="2293055">
                  <a:extLst>
                    <a:ext uri="{9D8B030D-6E8A-4147-A177-3AD203B41FA5}">
                      <a16:colId xmlns:a16="http://schemas.microsoft.com/office/drawing/2014/main" val="1855440838"/>
                    </a:ext>
                  </a:extLst>
                </a:gridCol>
                <a:gridCol w="2013728">
                  <a:extLst>
                    <a:ext uri="{9D8B030D-6E8A-4147-A177-3AD203B41FA5}">
                      <a16:colId xmlns:a16="http://schemas.microsoft.com/office/drawing/2014/main" val="2959130174"/>
                    </a:ext>
                  </a:extLst>
                </a:gridCol>
                <a:gridCol w="2013728">
                  <a:extLst>
                    <a:ext uri="{9D8B030D-6E8A-4147-A177-3AD203B41FA5}">
                      <a16:colId xmlns:a16="http://schemas.microsoft.com/office/drawing/2014/main" val="1162608761"/>
                    </a:ext>
                  </a:extLst>
                </a:gridCol>
              </a:tblGrid>
              <a:tr h="912061">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rPr>
                        <a:t>Juist</a:t>
                      </a:r>
                      <a:endParaRPr lang="nl-NL" sz="2000" dirty="0">
                        <a:effectLst/>
                      </a:endParaRPr>
                    </a:p>
                  </a:txBody>
                  <a:tcPr marL="68580" marR="68580" marT="0" marB="0" anchor="b">
                    <a:solidFill>
                      <a:srgbClr val="003741"/>
                    </a:solidFill>
                  </a:tcPr>
                </a:tc>
                <a:tc>
                  <a:txBody>
                    <a:bodyPr/>
                    <a:lstStyle/>
                    <a:p>
                      <a:pPr algn="ctr">
                        <a:lnSpc>
                          <a:spcPct val="115000"/>
                        </a:lnSpc>
                        <a:spcAft>
                          <a:spcPts val="0"/>
                        </a:spcAft>
                      </a:pPr>
                      <a:endParaRPr lang="nl-NL" sz="2000" dirty="0">
                        <a:effectLst/>
                      </a:endParaRPr>
                    </a:p>
                    <a:p>
                      <a:pPr algn="ctr">
                        <a:lnSpc>
                          <a:spcPct val="115000"/>
                        </a:lnSpc>
                        <a:spcAft>
                          <a:spcPts val="0"/>
                        </a:spcAft>
                      </a:pPr>
                      <a:r>
                        <a:rPr lang="nl-NL" sz="2000" dirty="0" smtClean="0">
                          <a:effectLst/>
                          <a:latin typeface="+mn-lt"/>
                          <a:ea typeface="+mn-ea"/>
                          <a:cs typeface="+mn-cs"/>
                        </a:rPr>
                        <a:t>Onjuist</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rPr>
                        <a:t>Weet</a:t>
                      </a:r>
                      <a:r>
                        <a:rPr lang="nl-NL" sz="2000" baseline="0" dirty="0" smtClean="0">
                          <a:effectLst/>
                        </a:rPr>
                        <a:t> ik niet</a:t>
                      </a: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rPr>
                        <a:t>aantal </a:t>
                      </a:r>
                    </a:p>
                    <a:p>
                      <a:pPr>
                        <a:lnSpc>
                          <a:spcPct val="115000"/>
                        </a:lnSpc>
                        <a:spcAft>
                          <a:spcPts val="0"/>
                        </a:spcAft>
                      </a:pPr>
                      <a:r>
                        <a:rPr lang="nl-NL" sz="2000" dirty="0" smtClean="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endParaRPr lang="nl-NL" dirty="0"/>
                    </a:p>
                  </a:txBody>
                  <a:tcPr marL="68580" marR="68580" marT="0" marB="0" anchor="ctr">
                    <a:solidFill>
                      <a:srgbClr val="CED9E5"/>
                    </a:solidFill>
                  </a:tcPr>
                </a:tc>
                <a:tc>
                  <a:txBody>
                    <a:bodyPr/>
                    <a:lstStyle/>
                    <a:p>
                      <a:pPr algn="ctr"/>
                      <a:endParaRPr lang="nl-NL" dirty="0"/>
                    </a:p>
                  </a:txBody>
                  <a:tcPr marL="68580" marR="68580" marT="0" marB="0" anchor="ctr">
                    <a:solidFill>
                      <a:srgbClr val="6AB650"/>
                    </a:solidFill>
                  </a:tcPr>
                </a:tc>
                <a:tc>
                  <a:txBody>
                    <a:bodyPr/>
                    <a:lstStyle/>
                    <a:p>
                      <a:pPr algn="ctr"/>
                      <a:endParaRPr lang="nl-NL" dirty="0"/>
                    </a:p>
                  </a:txBody>
                  <a:tcPr marL="68580" marR="68580" marT="0" marB="0" anchor="ctr">
                    <a:solidFill>
                      <a:srgbClr val="CED9E5"/>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r>
                        <a:rPr lang="nl-NL" dirty="0" smtClean="0"/>
                        <a:t>%</a:t>
                      </a:r>
                      <a:endParaRPr lang="nl-NL" dirty="0"/>
                    </a:p>
                  </a:txBody>
                  <a:tcPr marL="68580" marR="68580" marT="0" marB="0" anchor="ctr">
                    <a:solidFill>
                      <a:srgbClr val="CED9E5"/>
                    </a:solidFill>
                  </a:tcPr>
                </a:tc>
                <a:tc>
                  <a:txBody>
                    <a:bodyPr/>
                    <a:lstStyle/>
                    <a:p>
                      <a:pPr algn="ctr"/>
                      <a:r>
                        <a:rPr lang="nl-NL" dirty="0" smtClean="0"/>
                        <a:t>%</a:t>
                      </a:r>
                      <a:endParaRPr lang="nl-NL" dirty="0"/>
                    </a:p>
                  </a:txBody>
                  <a:tcPr marL="68580" marR="68580" marT="0" marB="0" anchor="ctr">
                    <a:solidFill>
                      <a:srgbClr val="6AB650"/>
                    </a:solidFill>
                  </a:tcPr>
                </a:tc>
                <a:tc>
                  <a:txBody>
                    <a:bodyPr/>
                    <a:lstStyle/>
                    <a:p>
                      <a:pPr algn="ctr"/>
                      <a:r>
                        <a:rPr lang="nl-NL" dirty="0" smtClean="0"/>
                        <a:t>%</a:t>
                      </a:r>
                      <a:endParaRPr lang="nl-NL" dirty="0"/>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849397"/>
            <a:ext cx="10598378"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endParaRPr lang="nl-NL" sz="2300" b="1" dirty="0" smtClean="0"/>
          </a:p>
          <a:p>
            <a:pPr lvl="0" eaLnBrk="0" fontAlgn="base" hangingPunct="0">
              <a:spcBef>
                <a:spcPct val="0"/>
              </a:spcBef>
              <a:spcAft>
                <a:spcPct val="0"/>
              </a:spcAft>
            </a:pPr>
            <a:r>
              <a:rPr lang="en-US" sz="2400" dirty="0">
                <a:latin typeface="Arial" panose="020B0604020202020204" pitchFamily="34" charset="0"/>
                <a:cs typeface="Arial" panose="020B0604020202020204" pitchFamily="34" charset="0"/>
              </a:rPr>
              <a:t>De Wells criteria </a:t>
            </a:r>
            <a:r>
              <a:rPr lang="en-US" sz="2400" dirty="0" err="1">
                <a:latin typeface="Arial" panose="020B0604020202020204" pitchFamily="34" charset="0"/>
                <a:cs typeface="Arial" panose="020B0604020202020204" pitchFamily="34" charset="0"/>
              </a:rPr>
              <a:t>voor</a:t>
            </a:r>
            <a:r>
              <a:rPr lang="en-US" sz="2400" dirty="0">
                <a:latin typeface="Arial" panose="020B0604020202020204" pitchFamily="34" charset="0"/>
                <a:cs typeface="Arial" panose="020B0604020202020204" pitchFamily="34" charset="0"/>
              </a:rPr>
              <a:t> DVT </a:t>
            </a:r>
            <a:r>
              <a:rPr lang="en-US" sz="2400" dirty="0" err="1">
                <a:latin typeface="Arial" panose="020B0604020202020204" pitchFamily="34" charset="0"/>
                <a:cs typeface="Arial" panose="020B0604020202020204" pitchFamily="34" charset="0"/>
              </a:rPr>
              <a:t>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longembolie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geven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wanneer</a:t>
            </a:r>
            <a:r>
              <a:rPr lang="en-US" sz="2400" dirty="0">
                <a:latin typeface="Arial" panose="020B0604020202020204" pitchFamily="34" charset="0"/>
                <a:cs typeface="Arial" panose="020B0604020202020204" pitchFamily="34" charset="0"/>
              </a:rPr>
              <a:t> je </a:t>
            </a:r>
            <a:endParaRPr lang="en-US" sz="2400" dirty="0" smtClean="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sz="2400" dirty="0" err="1" smtClean="0">
                <a:latin typeface="Arial" panose="020B0604020202020204" pitchFamily="34" charset="0"/>
                <a:cs typeface="Arial" panose="020B0604020202020204" pitchFamily="34" charset="0"/>
              </a:rPr>
              <a:t>een</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a:t>
            </a:r>
            <a:r>
              <a:rPr lang="en-US" sz="2400" dirty="0" err="1">
                <a:latin typeface="Arial" panose="020B0604020202020204" pitchFamily="34" charset="0"/>
                <a:cs typeface="Arial" panose="020B0604020202020204" pitchFamily="34" charset="0"/>
              </a:rPr>
              <a:t>dimeer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moet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laten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prikken</a:t>
            </a:r>
            <a:r>
              <a:rPr lang="en-US" sz="2400" dirty="0" smtClean="0">
                <a:latin typeface="Arial" panose="020B0604020202020204" pitchFamily="34" charset="0"/>
                <a:cs typeface="Arial" panose="020B0604020202020204" pitchFamily="34" charset="0"/>
              </a:rPr>
              <a:t>.</a:t>
            </a:r>
            <a:endParaRPr kumimoji="0" lang="nl-NL" altLang="nl-NL"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41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268406"/>
            <a:ext cx="9669385" cy="646331"/>
          </a:xfrm>
        </p:spPr>
        <p:txBody>
          <a:bodyPr/>
          <a:lstStyle/>
          <a:p>
            <a:r>
              <a:rPr lang="en-US" dirty="0" smtClean="0"/>
              <a:t>Wells criteria                    </a:t>
            </a:r>
            <a:r>
              <a:rPr lang="en-US" dirty="0" err="1" smtClean="0"/>
              <a:t>Longembolie</a:t>
            </a:r>
            <a:endParaRPr lang="nl-NL" dirty="0"/>
          </a:p>
        </p:txBody>
      </p:sp>
      <p:graphicFrame>
        <p:nvGraphicFramePr>
          <p:cNvPr id="5" name="Tijdelijke aanduiding voor inhoud 4"/>
          <p:cNvGraphicFramePr>
            <a:graphicFrameLocks noGrp="1"/>
          </p:cNvGraphicFramePr>
          <p:nvPr>
            <p:ph sz="half" idx="1"/>
            <p:extLst>
              <p:ext uri="{D42A27DB-BD31-4B8C-83A1-F6EECF244321}">
                <p14:modId xmlns:p14="http://schemas.microsoft.com/office/powerpoint/2010/main" val="4160287598"/>
              </p:ext>
            </p:extLst>
          </p:nvPr>
        </p:nvGraphicFramePr>
        <p:xfrm>
          <a:off x="673100" y="1033712"/>
          <a:ext cx="11018790" cy="4374867"/>
        </p:xfrm>
        <a:graphic>
          <a:graphicData uri="http://schemas.openxmlformats.org/drawingml/2006/table">
            <a:tbl>
              <a:tblPr/>
              <a:tblGrid>
                <a:gridCol w="477274">
                  <a:extLst>
                    <a:ext uri="{9D8B030D-6E8A-4147-A177-3AD203B41FA5}">
                      <a16:colId xmlns:a16="http://schemas.microsoft.com/office/drawing/2014/main" val="2993969901"/>
                    </a:ext>
                  </a:extLst>
                </a:gridCol>
                <a:gridCol w="9881420">
                  <a:extLst>
                    <a:ext uri="{9D8B030D-6E8A-4147-A177-3AD203B41FA5}">
                      <a16:colId xmlns:a16="http://schemas.microsoft.com/office/drawing/2014/main" val="3647260165"/>
                    </a:ext>
                  </a:extLst>
                </a:gridCol>
                <a:gridCol w="660096">
                  <a:extLst>
                    <a:ext uri="{9D8B030D-6E8A-4147-A177-3AD203B41FA5}">
                      <a16:colId xmlns:a16="http://schemas.microsoft.com/office/drawing/2014/main" val="4069195069"/>
                    </a:ext>
                  </a:extLst>
                </a:gridCol>
              </a:tblGrid>
              <a:tr h="67178">
                <a:tc gridSpan="3">
                  <a:txBody>
                    <a:bodyPr/>
                    <a:lstStyle/>
                    <a:p>
                      <a:r>
                        <a:rPr lang="nl-NL" sz="2400" dirty="0"/>
                        <a:t>Beslisregel longembolie</a:t>
                      </a:r>
                    </a:p>
                  </a:txBody>
                  <a:tcPr marL="16794" marR="16794" marT="8397" marB="8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116302754"/>
                  </a:ext>
                </a:extLst>
              </a:tr>
              <a:tr h="498857">
                <a:tc>
                  <a:txBody>
                    <a:bodyPr/>
                    <a:lstStyle/>
                    <a:p>
                      <a:pPr algn="l" fontAlgn="t"/>
                      <a:r>
                        <a:rPr lang="nl-NL" sz="2400" dirty="0">
                          <a:effectLst/>
                        </a:rPr>
                        <a:t>1.</a:t>
                      </a:r>
                    </a:p>
                  </a:txBody>
                  <a:tcPr marL="8747" marR="8747" marT="8747" marB="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dirty="0">
                          <a:effectLst/>
                        </a:rPr>
                        <a:t>Klinische tekenen van trombosebeen (ten minste zwelling en pijn bij palpatie)</a:t>
                      </a:r>
                    </a:p>
                  </a:txBody>
                  <a:tcPr marL="8747" marR="8747" marT="8747" marB="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a:effectLst/>
                        </a:rPr>
                        <a:t>3</a:t>
                      </a:r>
                    </a:p>
                  </a:txBody>
                  <a:tcPr marL="8747" marR="8747" marT="8747" marB="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88686290"/>
                  </a:ext>
                </a:extLst>
              </a:tr>
              <a:tr h="498857">
                <a:tc>
                  <a:txBody>
                    <a:bodyPr/>
                    <a:lstStyle/>
                    <a:p>
                      <a:pPr algn="l" fontAlgn="t"/>
                      <a:r>
                        <a:rPr lang="nl-NL" sz="2400">
                          <a:effectLst/>
                        </a:rPr>
                        <a:t>2.</a:t>
                      </a:r>
                    </a:p>
                  </a:txBody>
                  <a:tcPr marL="8747" marR="8747" marT="8747" marB="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dirty="0">
                          <a:effectLst/>
                        </a:rPr>
                        <a:t>Longembolie waarschijnlijker dan alternatieve diagnose</a:t>
                      </a:r>
                    </a:p>
                  </a:txBody>
                  <a:tcPr marL="8747" marR="8747" marT="8747" marB="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a:effectLst/>
                        </a:rPr>
                        <a:t>3</a:t>
                      </a:r>
                    </a:p>
                  </a:txBody>
                  <a:tcPr marL="8747" marR="8747" marT="8747" marB="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40984581"/>
                  </a:ext>
                </a:extLst>
              </a:tr>
              <a:tr h="498857">
                <a:tc>
                  <a:txBody>
                    <a:bodyPr/>
                    <a:lstStyle/>
                    <a:p>
                      <a:pPr algn="l" fontAlgn="t"/>
                      <a:r>
                        <a:rPr lang="nl-NL" sz="2400">
                          <a:effectLst/>
                        </a:rPr>
                        <a:t>3.</a:t>
                      </a:r>
                    </a:p>
                  </a:txBody>
                  <a:tcPr marL="8747" marR="8747" marT="8747" marB="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dirty="0">
                          <a:effectLst/>
                        </a:rPr>
                        <a:t>Hartfrequentie hoger dan 100/min</a:t>
                      </a:r>
                    </a:p>
                  </a:txBody>
                  <a:tcPr marL="8747" marR="8747" marT="8747" marB="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a:effectLst/>
                        </a:rPr>
                        <a:t>1,5</a:t>
                      </a:r>
                    </a:p>
                  </a:txBody>
                  <a:tcPr marL="8747" marR="8747" marT="8747" marB="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87895576"/>
                  </a:ext>
                </a:extLst>
              </a:tr>
              <a:tr h="498857">
                <a:tc>
                  <a:txBody>
                    <a:bodyPr/>
                    <a:lstStyle/>
                    <a:p>
                      <a:pPr algn="l" fontAlgn="t"/>
                      <a:r>
                        <a:rPr lang="nl-NL" sz="2400">
                          <a:effectLst/>
                        </a:rPr>
                        <a:t>4.</a:t>
                      </a:r>
                    </a:p>
                  </a:txBody>
                  <a:tcPr marL="8747" marR="8747" marT="8747" marB="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dirty="0">
                          <a:effectLst/>
                        </a:rPr>
                        <a:t>Immobilisatie (ten minste 3 dagen) of operatie in 4 voorafgaande weken</a:t>
                      </a:r>
                    </a:p>
                  </a:txBody>
                  <a:tcPr marL="8747" marR="8747" marT="8747" marB="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a:effectLst/>
                        </a:rPr>
                        <a:t>1,5</a:t>
                      </a:r>
                    </a:p>
                  </a:txBody>
                  <a:tcPr marL="8747" marR="8747" marT="8747" marB="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85434590"/>
                  </a:ext>
                </a:extLst>
              </a:tr>
              <a:tr h="498857">
                <a:tc>
                  <a:txBody>
                    <a:bodyPr/>
                    <a:lstStyle/>
                    <a:p>
                      <a:pPr algn="l" fontAlgn="t"/>
                      <a:r>
                        <a:rPr lang="nl-NL" sz="2400">
                          <a:effectLst/>
                        </a:rPr>
                        <a:t>5.</a:t>
                      </a:r>
                    </a:p>
                  </a:txBody>
                  <a:tcPr marL="8747" marR="8747" marT="8747" marB="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dirty="0">
                          <a:effectLst/>
                        </a:rPr>
                        <a:t>DVT of longembolie in voorgeschiedenis</a:t>
                      </a:r>
                    </a:p>
                  </a:txBody>
                  <a:tcPr marL="8747" marR="8747" marT="8747" marB="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a:effectLst/>
                        </a:rPr>
                        <a:t>1,5</a:t>
                      </a:r>
                    </a:p>
                  </a:txBody>
                  <a:tcPr marL="8747" marR="8747" marT="8747" marB="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94711914"/>
                  </a:ext>
                </a:extLst>
              </a:tr>
              <a:tr h="498857">
                <a:tc>
                  <a:txBody>
                    <a:bodyPr/>
                    <a:lstStyle/>
                    <a:p>
                      <a:pPr algn="l" fontAlgn="t"/>
                      <a:r>
                        <a:rPr lang="nl-NL" sz="2400">
                          <a:effectLst/>
                        </a:rPr>
                        <a:t>6.</a:t>
                      </a:r>
                    </a:p>
                  </a:txBody>
                  <a:tcPr marL="8747" marR="8747" marT="8747" marB="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dirty="0" err="1">
                          <a:effectLst/>
                        </a:rPr>
                        <a:t>Hemoptoë</a:t>
                      </a:r>
                      <a:endParaRPr lang="nl-NL" sz="2400" dirty="0">
                        <a:effectLst/>
                      </a:endParaRPr>
                    </a:p>
                  </a:txBody>
                  <a:tcPr marL="8747" marR="8747" marT="8747" marB="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a:effectLst/>
                        </a:rPr>
                        <a:t>1</a:t>
                      </a:r>
                    </a:p>
                  </a:txBody>
                  <a:tcPr marL="8747" marR="8747" marT="8747" marB="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35708631"/>
                  </a:ext>
                </a:extLst>
              </a:tr>
              <a:tr h="498857">
                <a:tc>
                  <a:txBody>
                    <a:bodyPr/>
                    <a:lstStyle/>
                    <a:p>
                      <a:pPr algn="l" fontAlgn="t"/>
                      <a:r>
                        <a:rPr lang="nl-NL" sz="2400" dirty="0">
                          <a:effectLst/>
                        </a:rPr>
                        <a:t>7.</a:t>
                      </a:r>
                    </a:p>
                  </a:txBody>
                  <a:tcPr marL="8747" marR="8747" marT="8747" marB="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dirty="0">
                          <a:effectLst/>
                        </a:rPr>
                        <a:t>Maligniteit (tot 6 maanden na laatste behandeling, of tijdens palliatie)</a:t>
                      </a:r>
                    </a:p>
                  </a:txBody>
                  <a:tcPr marL="8747" marR="8747" marT="8747" marB="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dirty="0">
                          <a:effectLst/>
                        </a:rPr>
                        <a:t>1</a:t>
                      </a:r>
                    </a:p>
                  </a:txBody>
                  <a:tcPr marL="8747" marR="8747" marT="8747" marB="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61783229"/>
                  </a:ext>
                </a:extLst>
              </a:tr>
            </a:tbl>
          </a:graphicData>
        </a:graphic>
      </p:graphicFrame>
      <p:sp>
        <p:nvSpPr>
          <p:cNvPr id="7" name="Tekstvak 6"/>
          <p:cNvSpPr txBox="1"/>
          <p:nvPr/>
        </p:nvSpPr>
        <p:spPr>
          <a:xfrm>
            <a:off x="296038" y="5777711"/>
            <a:ext cx="12205585" cy="738664"/>
          </a:xfrm>
          <a:prstGeom prst="rect">
            <a:avLst/>
          </a:prstGeom>
          <a:noFill/>
        </p:spPr>
        <p:txBody>
          <a:bodyPr wrap="none" rtlCol="0">
            <a:spAutoFit/>
          </a:bodyPr>
          <a:lstStyle/>
          <a:p>
            <a:r>
              <a:rPr lang="nl-NL" sz="1400" dirty="0"/>
              <a:t>Risicoscore longembolie niet verhoogd (≤ 4) én D-dimeer negatief of normaal: longembolie voldoende uitgesloten.</a:t>
            </a:r>
          </a:p>
          <a:p>
            <a:r>
              <a:rPr lang="nl-NL" sz="1400" dirty="0"/>
              <a:t>Risicoscore longembolie verhoogd </a:t>
            </a:r>
            <a:r>
              <a:rPr lang="nl-NL" sz="1400" dirty="0" smtClean="0"/>
              <a:t>(≥ </a:t>
            </a:r>
            <a:r>
              <a:rPr lang="nl-NL" sz="1400" dirty="0"/>
              <a:t>4,5) óf D-dimeer positief of verhoogd: risico op longembolie verhoogd; verwijs direct naar </a:t>
            </a:r>
            <a:r>
              <a:rPr lang="nl-NL" sz="1400" dirty="0" smtClean="0"/>
              <a:t>internist/longarts</a:t>
            </a:r>
            <a:r>
              <a:rPr lang="nl-NL" sz="1400" dirty="0"/>
              <a:t>.</a:t>
            </a:r>
          </a:p>
          <a:p>
            <a:endParaRPr lang="nl-NL" sz="1400" dirty="0"/>
          </a:p>
        </p:txBody>
      </p:sp>
    </p:spTree>
    <p:extLst>
      <p:ext uri="{BB962C8B-B14F-4D97-AF65-F5344CB8AC3E}">
        <p14:creationId xmlns:p14="http://schemas.microsoft.com/office/powerpoint/2010/main" val="21258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377824"/>
            <a:ext cx="5346700" cy="646331"/>
          </a:xfrm>
        </p:spPr>
        <p:txBody>
          <a:bodyPr/>
          <a:lstStyle/>
          <a:p>
            <a:r>
              <a:rPr lang="en-US" dirty="0" smtClean="0"/>
              <a:t>Wells criteria DVT</a:t>
            </a:r>
            <a:endParaRPr lang="nl-NL" dirty="0"/>
          </a:p>
        </p:txBody>
      </p:sp>
      <p:graphicFrame>
        <p:nvGraphicFramePr>
          <p:cNvPr id="5" name="Tabel 4"/>
          <p:cNvGraphicFramePr>
            <a:graphicFrameLocks noGrp="1"/>
          </p:cNvGraphicFramePr>
          <p:nvPr>
            <p:extLst>
              <p:ext uri="{D42A27DB-BD31-4B8C-83A1-F6EECF244321}">
                <p14:modId xmlns:p14="http://schemas.microsoft.com/office/powerpoint/2010/main" val="3194752732"/>
              </p:ext>
            </p:extLst>
          </p:nvPr>
        </p:nvGraphicFramePr>
        <p:xfrm>
          <a:off x="673100" y="1289626"/>
          <a:ext cx="10947771" cy="3742202"/>
        </p:xfrm>
        <a:graphic>
          <a:graphicData uri="http://schemas.openxmlformats.org/drawingml/2006/table">
            <a:tbl>
              <a:tblPr/>
              <a:tblGrid>
                <a:gridCol w="462526">
                  <a:extLst>
                    <a:ext uri="{9D8B030D-6E8A-4147-A177-3AD203B41FA5}">
                      <a16:colId xmlns:a16="http://schemas.microsoft.com/office/drawing/2014/main" val="2961406799"/>
                    </a:ext>
                  </a:extLst>
                </a:gridCol>
                <a:gridCol w="9896168">
                  <a:extLst>
                    <a:ext uri="{9D8B030D-6E8A-4147-A177-3AD203B41FA5}">
                      <a16:colId xmlns:a16="http://schemas.microsoft.com/office/drawing/2014/main" val="989940278"/>
                    </a:ext>
                  </a:extLst>
                </a:gridCol>
                <a:gridCol w="589077">
                  <a:extLst>
                    <a:ext uri="{9D8B030D-6E8A-4147-A177-3AD203B41FA5}">
                      <a16:colId xmlns:a16="http://schemas.microsoft.com/office/drawing/2014/main" val="1878398811"/>
                    </a:ext>
                  </a:extLst>
                </a:gridCol>
              </a:tblGrid>
              <a:tr h="498147">
                <a:tc>
                  <a:txBody>
                    <a:bodyPr/>
                    <a:lstStyle/>
                    <a:p>
                      <a:pPr algn="l" fontAlgn="t"/>
                      <a:r>
                        <a:rPr lang="nl-NL" sz="2400" dirty="0">
                          <a:effectLst/>
                        </a:rPr>
                        <a:t>1.</a:t>
                      </a:r>
                    </a:p>
                  </a:txBody>
                  <a:tcPr marL="10900" marR="10900" marT="10900" marB="10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a:effectLst/>
                        </a:rPr>
                        <a:t>Mannelijk geslacht</a:t>
                      </a:r>
                    </a:p>
                  </a:txBody>
                  <a:tcPr marL="10900" marR="10900" marT="10900" marB="10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a:effectLst/>
                        </a:rPr>
                        <a:t>1</a:t>
                      </a:r>
                    </a:p>
                  </a:txBody>
                  <a:tcPr marL="10900" marR="10900" marT="10900" marB="10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99866734"/>
                  </a:ext>
                </a:extLst>
              </a:tr>
              <a:tr h="498147">
                <a:tc>
                  <a:txBody>
                    <a:bodyPr/>
                    <a:lstStyle/>
                    <a:p>
                      <a:pPr algn="l" fontAlgn="t"/>
                      <a:r>
                        <a:rPr lang="nl-NL" sz="2400" dirty="0">
                          <a:effectLst/>
                        </a:rPr>
                        <a:t>2.</a:t>
                      </a:r>
                    </a:p>
                  </a:txBody>
                  <a:tcPr marL="10900" marR="10900" marT="10900" marB="10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dirty="0">
                          <a:effectLst/>
                        </a:rPr>
                        <a:t>Gebruik systemische oestrogenen (zoals anticonceptiepil, hormoonring/-pleister) of prikpil</a:t>
                      </a:r>
                    </a:p>
                  </a:txBody>
                  <a:tcPr marL="10900" marR="10900" marT="10900" marB="10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a:effectLst/>
                        </a:rPr>
                        <a:t>1</a:t>
                      </a:r>
                    </a:p>
                  </a:txBody>
                  <a:tcPr marL="10900" marR="10900" marT="10900" marB="10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5922308"/>
                  </a:ext>
                </a:extLst>
              </a:tr>
              <a:tr h="498147">
                <a:tc>
                  <a:txBody>
                    <a:bodyPr/>
                    <a:lstStyle/>
                    <a:p>
                      <a:pPr algn="l" fontAlgn="t"/>
                      <a:r>
                        <a:rPr lang="nl-NL" sz="2400" dirty="0">
                          <a:effectLst/>
                        </a:rPr>
                        <a:t>3.</a:t>
                      </a:r>
                    </a:p>
                  </a:txBody>
                  <a:tcPr marL="10900" marR="10900" marT="10900" marB="10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dirty="0">
                          <a:effectLst/>
                        </a:rPr>
                        <a:t>Aanwezigheid maligniteit</a:t>
                      </a:r>
                    </a:p>
                  </a:txBody>
                  <a:tcPr marL="10900" marR="10900" marT="10900" marB="10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a:effectLst/>
                        </a:rPr>
                        <a:t>1</a:t>
                      </a:r>
                    </a:p>
                  </a:txBody>
                  <a:tcPr marL="10900" marR="10900" marT="10900" marB="10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92839494"/>
                  </a:ext>
                </a:extLst>
              </a:tr>
              <a:tr h="498147">
                <a:tc>
                  <a:txBody>
                    <a:bodyPr/>
                    <a:lstStyle/>
                    <a:p>
                      <a:pPr algn="l" fontAlgn="t"/>
                      <a:r>
                        <a:rPr lang="nl-NL" sz="2400">
                          <a:effectLst/>
                        </a:rPr>
                        <a:t>4.</a:t>
                      </a:r>
                    </a:p>
                  </a:txBody>
                  <a:tcPr marL="10900" marR="10900" marT="10900" marB="10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dirty="0">
                          <a:effectLst/>
                        </a:rPr>
                        <a:t>Operatie ondergaan in de laatste maand</a:t>
                      </a:r>
                    </a:p>
                  </a:txBody>
                  <a:tcPr marL="10900" marR="10900" marT="10900" marB="10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a:effectLst/>
                        </a:rPr>
                        <a:t>1</a:t>
                      </a:r>
                    </a:p>
                  </a:txBody>
                  <a:tcPr marL="10900" marR="10900" marT="10900" marB="10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52995062"/>
                  </a:ext>
                </a:extLst>
              </a:tr>
              <a:tr h="498147">
                <a:tc>
                  <a:txBody>
                    <a:bodyPr/>
                    <a:lstStyle/>
                    <a:p>
                      <a:pPr algn="l" fontAlgn="t"/>
                      <a:r>
                        <a:rPr lang="nl-NL" sz="2400">
                          <a:effectLst/>
                        </a:rPr>
                        <a:t>5.</a:t>
                      </a:r>
                    </a:p>
                  </a:txBody>
                  <a:tcPr marL="10900" marR="10900" marT="10900" marB="10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dirty="0">
                          <a:effectLst/>
                        </a:rPr>
                        <a:t>Afwezigheid van trauma dat zwelling in kuit verklaart</a:t>
                      </a:r>
                    </a:p>
                  </a:txBody>
                  <a:tcPr marL="10900" marR="10900" marT="10900" marB="10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a:effectLst/>
                        </a:rPr>
                        <a:t>1</a:t>
                      </a:r>
                    </a:p>
                  </a:txBody>
                  <a:tcPr marL="10900" marR="10900" marT="10900" marB="10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81058498"/>
                  </a:ext>
                </a:extLst>
              </a:tr>
              <a:tr h="498147">
                <a:tc>
                  <a:txBody>
                    <a:bodyPr/>
                    <a:lstStyle/>
                    <a:p>
                      <a:pPr algn="l" fontAlgn="t"/>
                      <a:r>
                        <a:rPr lang="nl-NL" sz="2400">
                          <a:effectLst/>
                        </a:rPr>
                        <a:t>6.</a:t>
                      </a:r>
                    </a:p>
                  </a:txBody>
                  <a:tcPr marL="10900" marR="10900" marT="10900" marB="10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dirty="0">
                          <a:effectLst/>
                        </a:rPr>
                        <a:t>Uitgezette venen van het been</a:t>
                      </a:r>
                    </a:p>
                  </a:txBody>
                  <a:tcPr marL="10900" marR="10900" marT="10900" marB="10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a:effectLst/>
                        </a:rPr>
                        <a:t>1</a:t>
                      </a:r>
                    </a:p>
                  </a:txBody>
                  <a:tcPr marL="10900" marR="10900" marT="10900" marB="10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69428227"/>
                  </a:ext>
                </a:extLst>
              </a:tr>
              <a:tr h="498147">
                <a:tc>
                  <a:txBody>
                    <a:bodyPr/>
                    <a:lstStyle/>
                    <a:p>
                      <a:pPr algn="l" fontAlgn="t"/>
                      <a:r>
                        <a:rPr lang="nl-NL" sz="2400" dirty="0">
                          <a:effectLst/>
                        </a:rPr>
                        <a:t>7.</a:t>
                      </a:r>
                    </a:p>
                  </a:txBody>
                  <a:tcPr marL="10900" marR="10900" marT="10900" marB="10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dirty="0">
                          <a:effectLst/>
                        </a:rPr>
                        <a:t>Verschil maximale kuitomvang ≥ 3 cm</a:t>
                      </a:r>
                    </a:p>
                  </a:txBody>
                  <a:tcPr marL="10900" marR="10900" marT="10900" marB="10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l-NL" sz="2400" dirty="0">
                          <a:effectLst/>
                        </a:rPr>
                        <a:t>2</a:t>
                      </a:r>
                    </a:p>
                  </a:txBody>
                  <a:tcPr marL="10900" marR="10900" marT="10900" marB="10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12170466"/>
                  </a:ext>
                </a:extLst>
              </a:tr>
            </a:tbl>
          </a:graphicData>
        </a:graphic>
      </p:graphicFrame>
      <p:sp>
        <p:nvSpPr>
          <p:cNvPr id="6" name="Tekstvak 5"/>
          <p:cNvSpPr txBox="1"/>
          <p:nvPr/>
        </p:nvSpPr>
        <p:spPr>
          <a:xfrm>
            <a:off x="576259" y="5538672"/>
            <a:ext cx="11044612" cy="738664"/>
          </a:xfrm>
          <a:prstGeom prst="rect">
            <a:avLst/>
          </a:prstGeom>
          <a:noFill/>
        </p:spPr>
        <p:txBody>
          <a:bodyPr wrap="square" rtlCol="0">
            <a:spAutoFit/>
          </a:bodyPr>
          <a:lstStyle/>
          <a:p>
            <a:r>
              <a:rPr lang="nl-NL" sz="1400" dirty="0"/>
              <a:t>Risicoscore DVT niet verhoogd (≤ 3) én D-dimeer negatief of normaal: DVT voldoende uitgesloten.</a:t>
            </a:r>
          </a:p>
          <a:p>
            <a:r>
              <a:rPr lang="nl-NL" sz="1400" dirty="0"/>
              <a:t>Risicoscore DVT verhoogd (≥ 4) óf D-dimeer positief of verhoogd: vraag dezelfde dag een 2-punts-compressie-echografie aan en vermeld hoe de radioloog de huisarts (of huisartsenpost) kan bereiken.</a:t>
            </a:r>
          </a:p>
        </p:txBody>
      </p:sp>
    </p:spTree>
    <p:extLst>
      <p:ext uri="{BB962C8B-B14F-4D97-AF65-F5344CB8AC3E}">
        <p14:creationId xmlns:p14="http://schemas.microsoft.com/office/powerpoint/2010/main" val="251500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2637" y="383458"/>
            <a:ext cx="11529391" cy="1986031"/>
          </a:xfrm>
        </p:spPr>
        <p:txBody>
          <a:bodyPr/>
          <a:lstStyle/>
          <a:p>
            <a:pPr algn="ctr"/>
            <a:r>
              <a:rPr lang="nl-NL" dirty="0" smtClean="0"/>
              <a:t>Waarom aandacht voor</a:t>
            </a:r>
            <a:br>
              <a:rPr lang="nl-NL" dirty="0" smtClean="0"/>
            </a:br>
            <a:r>
              <a:rPr lang="nl-NL" dirty="0" smtClean="0"/>
              <a:t>cardiovasculaire diagnostische testen?</a:t>
            </a:r>
            <a:endParaRPr lang="nl-NL" dirty="0"/>
          </a:p>
        </p:txBody>
      </p:sp>
      <p:sp>
        <p:nvSpPr>
          <p:cNvPr id="3" name="Tijdelijke aanduiding voor inhoud 2"/>
          <p:cNvSpPr>
            <a:spLocks noGrp="1"/>
          </p:cNvSpPr>
          <p:nvPr>
            <p:ph sz="half" idx="2"/>
          </p:nvPr>
        </p:nvSpPr>
        <p:spPr>
          <a:xfrm>
            <a:off x="777554" y="2050025"/>
            <a:ext cx="10766044" cy="4191749"/>
          </a:xfrm>
        </p:spPr>
        <p:txBody>
          <a:bodyPr/>
          <a:lstStyle/>
          <a:p>
            <a:pPr marL="0" indent="0">
              <a:buNone/>
            </a:pPr>
            <a:endParaRPr lang="nl-NL" dirty="0"/>
          </a:p>
          <a:p>
            <a:pPr marL="0" indent="0" algn="ctr">
              <a:buNone/>
            </a:pPr>
            <a:r>
              <a:rPr lang="nl-NL" sz="2800" b="1" i="1" dirty="0" smtClean="0"/>
              <a:t>-Opfrissen van kennis over testkarakteristieken  </a:t>
            </a:r>
          </a:p>
          <a:p>
            <a:pPr marL="0" indent="0" algn="ctr">
              <a:buNone/>
            </a:pPr>
            <a:endParaRPr lang="nl-NL" sz="2800" b="1" i="1" dirty="0" smtClean="0"/>
          </a:p>
          <a:p>
            <a:pPr marL="0" indent="0" algn="ctr">
              <a:buNone/>
            </a:pPr>
            <a:r>
              <a:rPr lang="nl-NL" sz="2800" b="1" i="1" dirty="0" smtClean="0"/>
              <a:t>-Bespreken hoe deze testen diagnostisch effectief in te zetten</a:t>
            </a:r>
            <a:endParaRPr lang="nl-NL" sz="2800" b="1" i="1" dirty="0"/>
          </a:p>
          <a:p>
            <a:endParaRPr lang="nl-NL" dirty="0">
              <a:solidFill>
                <a:srgbClr val="FF0000"/>
              </a:solidFill>
            </a:endParaRPr>
          </a:p>
          <a:p>
            <a:pPr lvl="1"/>
            <a:endParaRPr lang="nl-NL" dirty="0" smtClean="0"/>
          </a:p>
          <a:p>
            <a:pPr lvl="1"/>
            <a:r>
              <a:rPr lang="nl-NL" sz="2800" dirty="0" smtClean="0">
                <a:solidFill>
                  <a:srgbClr val="F07814"/>
                </a:solidFill>
              </a:rPr>
              <a:t>Wat </a:t>
            </a:r>
            <a:r>
              <a:rPr lang="nl-NL" sz="2800" dirty="0">
                <a:solidFill>
                  <a:srgbClr val="F07814"/>
                </a:solidFill>
              </a:rPr>
              <a:t>kan beter en kunnen we van elkaar leren?</a:t>
            </a:r>
          </a:p>
          <a:p>
            <a:pPr marL="457200" lvl="1" indent="0">
              <a:buNone/>
            </a:pPr>
            <a:endParaRPr lang="nl-NL" dirty="0">
              <a:solidFill>
                <a:srgbClr val="FF0000"/>
              </a:solidFill>
            </a:endParaRPr>
          </a:p>
          <a:p>
            <a:pPr lvl="1"/>
            <a:endParaRPr lang="nl-NL" i="1" dirty="0">
              <a:solidFill>
                <a:srgbClr val="FF0000"/>
              </a:solidFill>
            </a:endParaRPr>
          </a:p>
        </p:txBody>
      </p:sp>
    </p:spTree>
    <p:extLst>
      <p:ext uri="{BB962C8B-B14F-4D97-AF65-F5344CB8AC3E}">
        <p14:creationId xmlns:p14="http://schemas.microsoft.com/office/powerpoint/2010/main" val="194003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sz="half" idx="2"/>
            <p:extLst>
              <p:ext uri="{D42A27DB-BD31-4B8C-83A1-F6EECF244321}">
                <p14:modId xmlns:p14="http://schemas.microsoft.com/office/powerpoint/2010/main" val="2385824170"/>
              </p:ext>
            </p:extLst>
          </p:nvPr>
        </p:nvGraphicFramePr>
        <p:xfrm>
          <a:off x="673099" y="1452082"/>
          <a:ext cx="10766006" cy="4048125"/>
        </p:xfrm>
        <a:graphic>
          <a:graphicData uri="http://schemas.openxmlformats.org/drawingml/2006/table">
            <a:tbl>
              <a:tblPr firstRow="1" bandRow="1">
                <a:tableStyleId>{7DF18680-E054-41AD-8BC1-D1AEF772440D}</a:tableStyleId>
              </a:tblPr>
              <a:tblGrid>
                <a:gridCol w="598100">
                  <a:extLst>
                    <a:ext uri="{9D8B030D-6E8A-4147-A177-3AD203B41FA5}">
                      <a16:colId xmlns:a16="http://schemas.microsoft.com/office/drawing/2014/main" val="3410159161"/>
                    </a:ext>
                  </a:extLst>
                </a:gridCol>
                <a:gridCol w="920153">
                  <a:extLst>
                    <a:ext uri="{9D8B030D-6E8A-4147-A177-3AD203B41FA5}">
                      <a16:colId xmlns:a16="http://schemas.microsoft.com/office/drawing/2014/main" val="1367086900"/>
                    </a:ext>
                  </a:extLst>
                </a:gridCol>
                <a:gridCol w="2066537">
                  <a:extLst>
                    <a:ext uri="{9D8B030D-6E8A-4147-A177-3AD203B41FA5}">
                      <a16:colId xmlns:a16="http://schemas.microsoft.com/office/drawing/2014/main" val="2622632339"/>
                    </a:ext>
                  </a:extLst>
                </a:gridCol>
                <a:gridCol w="1200221">
                  <a:extLst>
                    <a:ext uri="{9D8B030D-6E8A-4147-A177-3AD203B41FA5}">
                      <a16:colId xmlns:a16="http://schemas.microsoft.com/office/drawing/2014/main" val="245153136"/>
                    </a:ext>
                  </a:extLst>
                </a:gridCol>
                <a:gridCol w="1196199">
                  <a:extLst>
                    <a:ext uri="{9D8B030D-6E8A-4147-A177-3AD203B41FA5}">
                      <a16:colId xmlns:a16="http://schemas.microsoft.com/office/drawing/2014/main" val="991264514"/>
                    </a:ext>
                  </a:extLst>
                </a:gridCol>
                <a:gridCol w="1196199">
                  <a:extLst>
                    <a:ext uri="{9D8B030D-6E8A-4147-A177-3AD203B41FA5}">
                      <a16:colId xmlns:a16="http://schemas.microsoft.com/office/drawing/2014/main" val="1076817163"/>
                    </a:ext>
                  </a:extLst>
                </a:gridCol>
                <a:gridCol w="1196199">
                  <a:extLst>
                    <a:ext uri="{9D8B030D-6E8A-4147-A177-3AD203B41FA5}">
                      <a16:colId xmlns:a16="http://schemas.microsoft.com/office/drawing/2014/main" val="2850118905"/>
                    </a:ext>
                  </a:extLst>
                </a:gridCol>
                <a:gridCol w="1196199">
                  <a:extLst>
                    <a:ext uri="{9D8B030D-6E8A-4147-A177-3AD203B41FA5}">
                      <a16:colId xmlns:a16="http://schemas.microsoft.com/office/drawing/2014/main" val="2660309789"/>
                    </a:ext>
                  </a:extLst>
                </a:gridCol>
                <a:gridCol w="1196199">
                  <a:extLst>
                    <a:ext uri="{9D8B030D-6E8A-4147-A177-3AD203B41FA5}">
                      <a16:colId xmlns:a16="http://schemas.microsoft.com/office/drawing/2014/main" val="449875521"/>
                    </a:ext>
                  </a:extLst>
                </a:gridCol>
              </a:tblGrid>
              <a:tr h="56487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b="0" dirty="0" smtClean="0">
                          <a:solidFill>
                            <a:schemeClr val="bg1"/>
                          </a:solidFill>
                        </a:rPr>
                        <a:t>Praktijk</a:t>
                      </a:r>
                    </a:p>
                    <a:p>
                      <a:endParaRPr lang="nl-NL" dirty="0">
                        <a:solidFill>
                          <a:schemeClr val="tx2"/>
                        </a:solidFill>
                      </a:endParaRPr>
                    </a:p>
                  </a:txBody>
                  <a:tcPr/>
                </a:tc>
                <a:tc hMerge="1">
                  <a:txBody>
                    <a:bodyPr/>
                    <a:lstStyle/>
                    <a:p>
                      <a:endParaRPr lang="nl-NL"/>
                    </a:p>
                  </a:txBody>
                  <a:tcPr/>
                </a:tc>
                <a:tc gridSpan="7">
                  <a:txBody>
                    <a:bodyPr/>
                    <a:lstStyle/>
                    <a:p>
                      <a:pPr marL="0" algn="ctr" defTabSz="914400" rtl="0" eaLnBrk="1" fontAlgn="b" latinLnBrk="0" hangingPunct="1"/>
                      <a:r>
                        <a:rPr lang="nl-NL" sz="2000" b="0" i="0" u="none" strike="noStrike" kern="1200" dirty="0" smtClean="0">
                          <a:solidFill>
                            <a:schemeClr val="bg1"/>
                          </a:solidFill>
                          <a:effectLst/>
                          <a:latin typeface="+mn-lt"/>
                          <a:ea typeface="+mn-ea"/>
                          <a:cs typeface="+mn-cs"/>
                        </a:rPr>
                        <a:t>Patiënten</a:t>
                      </a:r>
                      <a:r>
                        <a:rPr lang="nl-NL" sz="2000" b="0" i="0" u="none" strike="noStrike" kern="1200" baseline="0" dirty="0" smtClean="0">
                          <a:solidFill>
                            <a:schemeClr val="bg1"/>
                          </a:solidFill>
                          <a:effectLst/>
                          <a:latin typeface="+mn-lt"/>
                          <a:ea typeface="+mn-ea"/>
                          <a:cs typeface="+mn-cs"/>
                        </a:rPr>
                        <a:t> met D-dimeer test in 5 jaar periode JAAR-JAAR</a:t>
                      </a:r>
                      <a:endParaRPr lang="nl-NL" sz="2000" b="0" i="0" u="none" strike="noStrike" kern="1200" dirty="0">
                        <a:solidFill>
                          <a:schemeClr val="bg1"/>
                        </a:solidFill>
                        <a:effectLst/>
                        <a:latin typeface="+mn-lt"/>
                        <a:ea typeface="+mn-ea"/>
                        <a:cs typeface="+mn-cs"/>
                      </a:endParaRPr>
                    </a:p>
                  </a:txBody>
                  <a:tcPr marL="9525" marR="9525" marT="9525" marB="0"/>
                </a:tc>
                <a:tc hMerge="1">
                  <a:txBody>
                    <a:bodyPr/>
                    <a:lstStyle/>
                    <a:p>
                      <a:pPr marL="0" algn="ctr" defTabSz="914400" rtl="0" eaLnBrk="1" fontAlgn="b" latinLnBrk="0" hangingPunct="1"/>
                      <a:endParaRPr lang="nl-NL" sz="1800" b="0" i="0" u="none" strike="noStrike" kern="1200" dirty="0">
                        <a:solidFill>
                          <a:schemeClr val="tx2"/>
                        </a:solidFill>
                        <a:effectLst/>
                        <a:latin typeface="+mn-lt"/>
                        <a:ea typeface="+mn-ea"/>
                        <a:cs typeface="+mn-cs"/>
                      </a:endParaRPr>
                    </a:p>
                  </a:txBody>
                  <a:tcPr marL="9525" marR="9525" marT="9525" marB="0" anchor="b"/>
                </a:tc>
                <a:tc hMerge="1">
                  <a:txBody>
                    <a:bodyPr/>
                    <a:lstStyle/>
                    <a:p>
                      <a:pPr marL="0" algn="ctr" defTabSz="914400" rtl="0" eaLnBrk="1" fontAlgn="b" latinLnBrk="0" hangingPunct="1"/>
                      <a:endParaRPr lang="nl-NL" sz="1800" b="0" i="0" u="none" strike="noStrike" kern="1200" dirty="0">
                        <a:solidFill>
                          <a:schemeClr val="tx2"/>
                        </a:solidFill>
                        <a:effectLst/>
                        <a:latin typeface="+mn-lt"/>
                        <a:ea typeface="+mn-ea"/>
                        <a:cs typeface="+mn-cs"/>
                      </a:endParaRPr>
                    </a:p>
                  </a:txBody>
                  <a:tcPr marL="9525" marR="9525" marT="9525" marB="0" anchor="b"/>
                </a:tc>
                <a:tc hMerge="1">
                  <a:txBody>
                    <a:bodyPr/>
                    <a:lstStyle/>
                    <a:p>
                      <a:pPr marL="0" algn="ctr" defTabSz="914400" rtl="0" eaLnBrk="1" fontAlgn="b" latinLnBrk="0" hangingPunct="1"/>
                      <a:endParaRPr lang="nl-NL" sz="1800" b="0" i="0" u="none" strike="noStrike" kern="1200" dirty="0">
                        <a:solidFill>
                          <a:schemeClr val="tx2"/>
                        </a:solidFill>
                        <a:effectLst/>
                        <a:latin typeface="+mn-lt"/>
                        <a:ea typeface="+mn-ea"/>
                        <a:cs typeface="+mn-cs"/>
                      </a:endParaRPr>
                    </a:p>
                  </a:txBody>
                  <a:tcPr marL="9525" marR="9525" marT="9525" marB="0" anchor="b"/>
                </a:tc>
                <a:tc hMerge="1">
                  <a:txBody>
                    <a:bodyPr/>
                    <a:lstStyle/>
                    <a:p>
                      <a:pPr marL="0" algn="ctr" defTabSz="914400" rtl="0" eaLnBrk="1" fontAlgn="b" latinLnBrk="0" hangingPunct="1"/>
                      <a:endParaRPr lang="nl-NL" sz="1800" b="0" i="0" u="none" strike="noStrike" kern="1200" dirty="0">
                        <a:solidFill>
                          <a:schemeClr val="tx2"/>
                        </a:solidFill>
                        <a:effectLst/>
                        <a:latin typeface="+mn-lt"/>
                        <a:ea typeface="+mn-ea"/>
                        <a:cs typeface="+mn-cs"/>
                      </a:endParaRPr>
                    </a:p>
                  </a:txBody>
                  <a:tcPr marL="9525" marR="9525" marT="9525" marB="0" anchor="b"/>
                </a:tc>
                <a:tc hMerge="1">
                  <a:txBody>
                    <a:bodyPr/>
                    <a:lstStyle/>
                    <a:p>
                      <a:pPr marL="0" algn="ctr" defTabSz="914400" rtl="0" eaLnBrk="1" fontAlgn="b" latinLnBrk="0" hangingPunct="1"/>
                      <a:endParaRPr lang="nl-NL" sz="1800" b="0" i="0" u="none" strike="noStrike" kern="1200" dirty="0">
                        <a:solidFill>
                          <a:schemeClr val="tx2"/>
                        </a:solidFill>
                        <a:effectLst/>
                        <a:latin typeface="+mn-lt"/>
                        <a:ea typeface="+mn-ea"/>
                        <a:cs typeface="+mn-cs"/>
                      </a:endParaRPr>
                    </a:p>
                  </a:txBody>
                  <a:tcPr marL="9525" marR="9525" marT="9525" marB="0"/>
                </a:tc>
                <a:tc h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tc>
                <a:extLst>
                  <a:ext uri="{0D108BD9-81ED-4DB2-BD59-A6C34878D82A}">
                    <a16:rowId xmlns:a16="http://schemas.microsoft.com/office/drawing/2014/main" val="2554597413"/>
                  </a:ext>
                </a:extLst>
              </a:tr>
              <a:tr h="545996">
                <a:tc gridSpan="2">
                  <a:txBody>
                    <a:bodyPr/>
                    <a:lstStyle/>
                    <a:p>
                      <a:endParaRPr lang="nl-NL" dirty="0">
                        <a:solidFill>
                          <a:schemeClr val="bg1"/>
                        </a:solidFill>
                      </a:endParaRPr>
                    </a:p>
                  </a:txBody>
                  <a:tcPr>
                    <a:solidFill>
                      <a:schemeClr val="accent5"/>
                    </a:solidFill>
                  </a:tcPr>
                </a:tc>
                <a:tc hMerge="1">
                  <a:txBody>
                    <a:bodyPr/>
                    <a:lstStyle/>
                    <a:p>
                      <a:endParaRPr lang="nl-NL" dirty="0">
                        <a:solidFill>
                          <a:schemeClr val="tx2"/>
                        </a:solidFill>
                      </a:endParaRPr>
                    </a:p>
                  </a:txBody>
                  <a:tcPr/>
                </a:tc>
                <a:tc>
                  <a:txBody>
                    <a:bodyPr/>
                    <a:lstStyle/>
                    <a:p>
                      <a:pPr marL="0" algn="ctr" defTabSz="914400" rtl="0" eaLnBrk="1" fontAlgn="b" latinLnBrk="0" hangingPunct="1"/>
                      <a:r>
                        <a:rPr lang="nl-NL" sz="1800" u="none" strike="noStrike" kern="1200" baseline="0" dirty="0" smtClean="0">
                          <a:solidFill>
                            <a:schemeClr val="bg1"/>
                          </a:solidFill>
                          <a:effectLst/>
                        </a:rPr>
                        <a:t>Totaal</a:t>
                      </a:r>
                      <a:endParaRPr lang="nl-NL" sz="1800" b="0" i="0" u="none" strike="noStrike" kern="1200" dirty="0">
                        <a:solidFill>
                          <a:schemeClr val="bg1"/>
                        </a:solidFill>
                        <a:effectLst/>
                        <a:latin typeface="+mn-lt"/>
                        <a:ea typeface="+mn-ea"/>
                        <a:cs typeface="+mn-cs"/>
                      </a:endParaRPr>
                    </a:p>
                  </a:txBody>
                  <a:tcPr marL="9525" marR="9525" marT="9525" marB="0">
                    <a:solidFill>
                      <a:schemeClr val="accent5"/>
                    </a:solidFill>
                  </a:tcPr>
                </a:tc>
                <a:tc>
                  <a:txBody>
                    <a:bodyPr/>
                    <a:lstStyle/>
                    <a:p>
                      <a:pPr marL="0" algn="ctr" defTabSz="914400" rtl="0" eaLnBrk="1" fontAlgn="b" latinLnBrk="0" hangingPunct="1"/>
                      <a:r>
                        <a:rPr lang="nl-NL" sz="1800" u="none" strike="noStrike" kern="1200" dirty="0" smtClean="0">
                          <a:solidFill>
                            <a:schemeClr val="bg1"/>
                          </a:solidFill>
                          <a:effectLst/>
                        </a:rPr>
                        <a:t>Mannen </a:t>
                      </a:r>
                      <a:endParaRPr lang="nl-NL" sz="1800" b="0" i="0" u="none" strike="noStrike" kern="1200" dirty="0">
                        <a:solidFill>
                          <a:schemeClr val="bg1"/>
                        </a:solidFill>
                        <a:effectLst/>
                        <a:latin typeface="+mn-lt"/>
                        <a:ea typeface="+mn-ea"/>
                        <a:cs typeface="+mn-cs"/>
                      </a:endParaRPr>
                    </a:p>
                  </a:txBody>
                  <a:tcPr marL="9525" marR="9525" marT="9525" marB="0">
                    <a:solidFill>
                      <a:schemeClr val="accent5"/>
                    </a:solidFill>
                  </a:tcPr>
                </a:tc>
                <a:tc>
                  <a:txBody>
                    <a:bodyPr/>
                    <a:lstStyle/>
                    <a:p>
                      <a:pPr marL="0" algn="ctr" defTabSz="914400" rtl="0" eaLnBrk="1" fontAlgn="b" latinLnBrk="0" hangingPunct="1"/>
                      <a:r>
                        <a:rPr lang="nl-NL" sz="1800" u="none" strike="noStrike" kern="1200" dirty="0" smtClean="0">
                          <a:solidFill>
                            <a:schemeClr val="bg1"/>
                          </a:solidFill>
                          <a:effectLst/>
                        </a:rPr>
                        <a:t>Leeftijd</a:t>
                      </a:r>
                    </a:p>
                  </a:txBody>
                  <a:tcPr marL="9525" marR="9525" marT="9525" marB="0" anchor="b">
                    <a:solidFill>
                      <a:schemeClr val="accent5"/>
                    </a:solidFill>
                  </a:tcPr>
                </a:tc>
                <a:tc>
                  <a:txBody>
                    <a:bodyPr/>
                    <a:lstStyle/>
                    <a:p>
                      <a:pPr marL="0" algn="ctr" defTabSz="914400" rtl="0" eaLnBrk="1" fontAlgn="b" latinLnBrk="0" hangingPunct="1"/>
                      <a:r>
                        <a:rPr lang="nl-NL" sz="1800" u="none" strike="noStrike" kern="1200" dirty="0" smtClean="0">
                          <a:solidFill>
                            <a:schemeClr val="bg1"/>
                          </a:solidFill>
                          <a:effectLst/>
                        </a:rPr>
                        <a:t>Vrouwen </a:t>
                      </a:r>
                      <a:endParaRPr lang="nl-NL" sz="1800" b="0" i="0" u="none" strike="noStrike" kern="1200" dirty="0">
                        <a:solidFill>
                          <a:schemeClr val="bg1"/>
                        </a:solidFill>
                        <a:effectLst/>
                        <a:latin typeface="+mn-lt"/>
                        <a:ea typeface="+mn-ea"/>
                        <a:cs typeface="+mn-cs"/>
                      </a:endParaRPr>
                    </a:p>
                  </a:txBody>
                  <a:tcPr marL="9525" marR="9525" marT="9525" marB="0">
                    <a:solidFill>
                      <a:schemeClr val="accent5"/>
                    </a:solidFill>
                  </a:tcPr>
                </a:tc>
                <a:tc>
                  <a:txBody>
                    <a:bodyPr/>
                    <a:lstStyle/>
                    <a:p>
                      <a:pPr marL="0" algn="ctr" defTabSz="914400" rtl="0" eaLnBrk="1" fontAlgn="b" latinLnBrk="0" hangingPunct="1"/>
                      <a:r>
                        <a:rPr lang="nl-NL" sz="1800" u="none" strike="noStrike" kern="1200" dirty="0" smtClean="0">
                          <a:solidFill>
                            <a:schemeClr val="bg1"/>
                          </a:solidFill>
                          <a:effectLst/>
                        </a:rPr>
                        <a:t>Leeftijd</a:t>
                      </a:r>
                    </a:p>
                  </a:txBody>
                  <a:tcPr marL="9525" marR="9525" marT="9525" marB="0" anchor="b">
                    <a:solidFill>
                      <a:schemeClr val="accent5"/>
                    </a:solidFill>
                  </a:tcPr>
                </a:tc>
                <a:tc>
                  <a:txBody>
                    <a:bodyPr/>
                    <a:lstStyle/>
                    <a:p>
                      <a:pPr marL="0" algn="ctr" defTabSz="914400" rtl="0" eaLnBrk="1" fontAlgn="b" latinLnBrk="0" hangingPunct="1"/>
                      <a:r>
                        <a:rPr lang="nl-NL" sz="1800" u="none" strike="noStrike" kern="1200" dirty="0" smtClean="0">
                          <a:solidFill>
                            <a:schemeClr val="bg1"/>
                          </a:solidFill>
                          <a:effectLst/>
                        </a:rPr>
                        <a:t> patiënten &lt;18</a:t>
                      </a:r>
                      <a:endParaRPr lang="nl-NL" sz="1800" b="0" i="0" u="none" strike="noStrike" kern="1200" dirty="0">
                        <a:solidFill>
                          <a:schemeClr val="bg1"/>
                        </a:solidFill>
                        <a:effectLst/>
                        <a:latin typeface="+mn-lt"/>
                        <a:ea typeface="+mn-ea"/>
                        <a:cs typeface="+mn-cs"/>
                      </a:endParaRPr>
                    </a:p>
                  </a:txBody>
                  <a:tcPr marL="9525" marR="9525" marT="9525" marB="0">
                    <a:solidFill>
                      <a:schemeClr val="accent5"/>
                    </a:solidFill>
                  </a:tcPr>
                </a:tc>
                <a:tc>
                  <a:txBody>
                    <a:bodyPr/>
                    <a:lstStyle/>
                    <a:p>
                      <a:pPr marL="0" algn="ctr" defTabSz="914400" rtl="0" eaLnBrk="1" fontAlgn="b" latinLnBrk="0" hangingPunct="1"/>
                      <a:r>
                        <a:rPr lang="nl-NL" sz="1800" b="0" i="0" u="none" strike="noStrike" kern="1200" dirty="0" smtClean="0">
                          <a:solidFill>
                            <a:schemeClr val="bg1"/>
                          </a:solidFill>
                          <a:effectLst/>
                          <a:latin typeface="+mn-lt"/>
                          <a:ea typeface="+mn-ea"/>
                          <a:cs typeface="+mn-cs"/>
                        </a:rPr>
                        <a:t>patiënt </a:t>
                      </a:r>
                    </a:p>
                    <a:p>
                      <a:pPr marL="0" algn="ctr" defTabSz="914400" rtl="0" eaLnBrk="1" fontAlgn="b" latinLnBrk="0" hangingPunct="1"/>
                      <a:r>
                        <a:rPr lang="nl-NL" sz="1800" b="0" i="0" u="none" strike="noStrike" kern="1200" dirty="0" smtClean="0">
                          <a:solidFill>
                            <a:schemeClr val="bg1"/>
                          </a:solidFill>
                          <a:effectLst/>
                          <a:latin typeface="+mn-lt"/>
                          <a:ea typeface="+mn-ea"/>
                          <a:cs typeface="+mn-cs"/>
                        </a:rPr>
                        <a:t>&gt;1 test</a:t>
                      </a:r>
                      <a:endParaRPr lang="nl-NL" sz="1800" b="0" i="0" u="none" strike="noStrike" kern="1200" dirty="0">
                        <a:solidFill>
                          <a:schemeClr val="bg1"/>
                        </a:solidFill>
                        <a:effectLst/>
                        <a:latin typeface="+mn-lt"/>
                        <a:ea typeface="+mn-ea"/>
                        <a:cs typeface="+mn-cs"/>
                      </a:endParaRPr>
                    </a:p>
                  </a:txBody>
                  <a:tcPr marL="9525" marR="9525" marT="9525" marB="0">
                    <a:solidFill>
                      <a:schemeClr val="accent5"/>
                    </a:solidFill>
                  </a:tcPr>
                </a:tc>
                <a:extLst>
                  <a:ext uri="{0D108BD9-81ED-4DB2-BD59-A6C34878D82A}">
                    <a16:rowId xmlns:a16="http://schemas.microsoft.com/office/drawing/2014/main" val="2427883297"/>
                  </a:ext>
                </a:extLst>
              </a:tr>
              <a:tr h="295885">
                <a:tc>
                  <a:txBody>
                    <a:bodyPr/>
                    <a:lstStyle/>
                    <a:p>
                      <a:pPr marL="0" algn="ctr" defTabSz="914400" rtl="0" eaLnBrk="1" fontAlgn="b" latinLnBrk="0" hangingPunct="1"/>
                      <a:endParaRPr lang="nl-NL" sz="1600" b="0" i="0" u="none" strike="noStrike" kern="1200" dirty="0">
                        <a:solidFill>
                          <a:schemeClr val="bg1"/>
                        </a:solidFill>
                        <a:effectLst/>
                        <a:latin typeface="+mn-lt"/>
                        <a:ea typeface="+mn-ea"/>
                        <a:cs typeface="+mn-cs"/>
                      </a:endParaRPr>
                    </a:p>
                  </a:txBody>
                  <a:tcPr>
                    <a:solidFill>
                      <a:schemeClr val="accent5"/>
                    </a:solidFill>
                  </a:tcPr>
                </a:tc>
                <a:tc>
                  <a:txBody>
                    <a:bodyPr/>
                    <a:lstStyle/>
                    <a:p>
                      <a:pPr marL="0" algn="ctr" defTabSz="914400" rtl="0" eaLnBrk="1" fontAlgn="b" latinLnBrk="0" hangingPunct="1"/>
                      <a:endParaRPr lang="nl-NL" sz="1600" b="0" i="0" u="none" strike="noStrike" kern="1200" dirty="0">
                        <a:solidFill>
                          <a:schemeClr val="bg1"/>
                        </a:solidFill>
                        <a:effectLst/>
                        <a:latin typeface="+mn-lt"/>
                        <a:ea typeface="+mn-ea"/>
                        <a:cs typeface="+mn-cs"/>
                      </a:endParaRPr>
                    </a:p>
                  </a:txBody>
                  <a:tcPr>
                    <a:solidFill>
                      <a:schemeClr val="accent5"/>
                    </a:solidFill>
                  </a:tcPr>
                </a:tc>
                <a:tc>
                  <a:txBody>
                    <a:bodyPr/>
                    <a:lstStyle/>
                    <a:p>
                      <a:pPr marL="0" algn="ctr" defTabSz="914400" rtl="0" eaLnBrk="1" fontAlgn="b" latinLnBrk="0" hangingPunct="1"/>
                      <a:r>
                        <a:rPr lang="nl-NL" sz="1600" u="none" strike="noStrike" kern="1200" dirty="0" smtClean="0">
                          <a:solidFill>
                            <a:schemeClr val="bg1"/>
                          </a:solidFill>
                          <a:effectLst/>
                        </a:rPr>
                        <a:t>aantal</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pPr algn="ctr"/>
                      <a:r>
                        <a:rPr lang="nl-NL" sz="1600" u="none" strike="noStrike" kern="1200" dirty="0" smtClean="0">
                          <a:solidFill>
                            <a:schemeClr val="bg1"/>
                          </a:solidFill>
                          <a:effectLst/>
                        </a:rPr>
                        <a:t>aantal</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pPr algn="ctr"/>
                      <a:r>
                        <a:rPr lang="nl-NL" sz="1600" u="none" strike="noStrike" kern="1200" dirty="0" smtClean="0">
                          <a:solidFill>
                            <a:schemeClr val="bg1"/>
                          </a:solidFill>
                          <a:effectLst/>
                        </a:rPr>
                        <a:t>(min-max)</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pPr algn="ctr"/>
                      <a:r>
                        <a:rPr lang="nl-NL" sz="1600" u="none" strike="noStrike" kern="1200" dirty="0" smtClean="0">
                          <a:solidFill>
                            <a:schemeClr val="bg1"/>
                          </a:solidFill>
                          <a:effectLst/>
                        </a:rPr>
                        <a:t>aantal</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pPr algn="ctr"/>
                      <a:r>
                        <a:rPr lang="nl-NL" sz="1600" u="none" strike="noStrike" kern="1200" dirty="0" smtClean="0">
                          <a:solidFill>
                            <a:schemeClr val="bg1"/>
                          </a:solidFill>
                          <a:effectLst/>
                        </a:rPr>
                        <a:t>(min-max)</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pPr algn="ctr"/>
                      <a:r>
                        <a:rPr lang="nl-NL" sz="1600" u="none" strike="noStrike" kern="1200" dirty="0" smtClean="0">
                          <a:solidFill>
                            <a:schemeClr val="bg1"/>
                          </a:solidFill>
                          <a:effectLst/>
                        </a:rPr>
                        <a:t>aantal</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pPr algn="ct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extLst>
                  <a:ext uri="{0D108BD9-81ED-4DB2-BD59-A6C34878D82A}">
                    <a16:rowId xmlns:a16="http://schemas.microsoft.com/office/drawing/2014/main" val="1162893926"/>
                  </a:ext>
                </a:extLst>
              </a:tr>
              <a:tr h="266464">
                <a:tc>
                  <a:txBody>
                    <a:bodyPr/>
                    <a:lstStyle/>
                    <a:p>
                      <a:pPr marL="0" algn="ctr" defTabSz="914400" rtl="0" eaLnBrk="1" fontAlgn="b" latinLnBrk="0" hangingPunct="1"/>
                      <a:r>
                        <a:rPr lang="nl-NL" sz="1600" u="none" strike="noStrike" kern="1200" dirty="0" smtClean="0">
                          <a:solidFill>
                            <a:schemeClr val="bg1"/>
                          </a:solidFill>
                          <a:effectLst/>
                        </a:rPr>
                        <a:t>P1</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endParaRPr lang="nl-NL" dirty="0"/>
                    </a:p>
                  </a:txBody>
                  <a:tcPr marL="9525" marR="9525" marT="9525" marB="0" anchor="b">
                    <a:solidFill>
                      <a:schemeClr val="accent5"/>
                    </a:solidFill>
                  </a:tcPr>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(21-72)</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(21-87)</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200359865"/>
                  </a:ext>
                </a:extLst>
              </a:tr>
              <a:tr h="266464">
                <a:tc>
                  <a:txBody>
                    <a:bodyPr/>
                    <a:lstStyle/>
                    <a:p>
                      <a:pPr marL="0" algn="ctr" defTabSz="914400" rtl="0" eaLnBrk="1" fontAlgn="b" latinLnBrk="0" hangingPunct="1"/>
                      <a:r>
                        <a:rPr lang="nl-NL" sz="1600" u="none" strike="noStrike" kern="1200" dirty="0" smtClean="0">
                          <a:solidFill>
                            <a:schemeClr val="bg1"/>
                          </a:solidFill>
                          <a:effectLst/>
                        </a:rPr>
                        <a:t>P2</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endParaRPr lang="nl-NL"/>
                    </a:p>
                  </a:txBody>
                  <a:tcPr marL="9525" marR="9525" marT="9525" marB="0" anchor="b">
                    <a:solidFill>
                      <a:schemeClr val="accent5"/>
                    </a:solidFill>
                  </a:tcPr>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(25-86)</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(17-86)</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746293161"/>
                  </a:ext>
                </a:extLst>
              </a:tr>
              <a:tr h="266464">
                <a:tc>
                  <a:txBody>
                    <a:bodyPr/>
                    <a:lstStyle/>
                    <a:p>
                      <a:pPr marL="0" algn="ctr" defTabSz="914400" rtl="0" eaLnBrk="1" fontAlgn="b" latinLnBrk="0" hangingPunct="1"/>
                      <a:r>
                        <a:rPr lang="nl-NL" sz="1600" u="none" strike="noStrike" kern="1200" dirty="0" smtClean="0">
                          <a:solidFill>
                            <a:schemeClr val="bg1"/>
                          </a:solidFill>
                          <a:effectLst/>
                        </a:rPr>
                        <a:t>P3</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endParaRPr lang="nl-NL"/>
                    </a:p>
                  </a:txBody>
                  <a:tcPr marL="9525" marR="9525" marT="9525" marB="0" anchor="b">
                    <a:solidFill>
                      <a:schemeClr val="accent5"/>
                    </a:solidFill>
                  </a:tcPr>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a:r>
                        <a:rPr lang="nl-NL" sz="1800" dirty="0" smtClean="0"/>
                        <a:t>(25-72)</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(16-86)</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336302903"/>
                  </a:ext>
                </a:extLst>
              </a:tr>
              <a:tr h="266464">
                <a:tc>
                  <a:txBody>
                    <a:bodyPr/>
                    <a:lstStyle/>
                    <a:p>
                      <a:pPr marL="0" algn="ctr" defTabSz="914400" rtl="0" eaLnBrk="1" fontAlgn="b" latinLnBrk="0" hangingPunct="1"/>
                      <a:r>
                        <a:rPr lang="nl-NL" sz="1600" u="none" strike="noStrike" kern="1200" dirty="0" smtClean="0">
                          <a:solidFill>
                            <a:schemeClr val="bg1"/>
                          </a:solidFill>
                          <a:effectLst/>
                        </a:rPr>
                        <a:t>P4</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endParaRPr lang="nl-NL"/>
                    </a:p>
                  </a:txBody>
                  <a:tcPr marL="9525" marR="9525" marT="9525" marB="0" anchor="b">
                    <a:solidFill>
                      <a:schemeClr val="accent5"/>
                    </a:solidFill>
                  </a:tcPr>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a:r>
                        <a:rPr lang="nl-NL" sz="1800" dirty="0" smtClean="0"/>
                        <a:t>(42-69)</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(16-78)</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225282955"/>
                  </a:ext>
                </a:extLst>
              </a:tr>
              <a:tr h="266464">
                <a:tc>
                  <a:txBody>
                    <a:bodyPr/>
                    <a:lstStyle/>
                    <a:p>
                      <a:pPr marL="0" algn="ctr" defTabSz="914400" rtl="0" eaLnBrk="1" fontAlgn="b" latinLnBrk="0" hangingPunct="1"/>
                      <a:r>
                        <a:rPr lang="nl-NL" sz="1600" u="none" strike="noStrike" kern="1200" dirty="0" smtClean="0">
                          <a:solidFill>
                            <a:schemeClr val="bg1"/>
                          </a:solidFill>
                          <a:effectLst/>
                        </a:rPr>
                        <a:t>P5</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endParaRPr lang="nl-NL"/>
                    </a:p>
                  </a:txBody>
                  <a:tcPr marL="9525" marR="9525" marT="9525" marB="0" anchor="b">
                    <a:solidFill>
                      <a:schemeClr val="accent5"/>
                    </a:solidFill>
                  </a:tcPr>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(25-73)</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(22-73)</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4068710704"/>
                  </a:ext>
                </a:extLst>
              </a:tr>
              <a:tr h="266464">
                <a:tc>
                  <a:txBody>
                    <a:bodyPr/>
                    <a:lstStyle/>
                    <a:p>
                      <a:pPr marL="0" algn="ctr" defTabSz="914400" rtl="0" eaLnBrk="1" fontAlgn="b" latinLnBrk="0" hangingPunct="1"/>
                      <a:r>
                        <a:rPr lang="nl-NL" sz="1600" u="none" strike="noStrike" kern="1200" dirty="0" smtClean="0">
                          <a:solidFill>
                            <a:schemeClr val="bg1"/>
                          </a:solidFill>
                          <a:effectLst/>
                        </a:rPr>
                        <a:t>P6</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endParaRPr lang="nl-NL"/>
                    </a:p>
                  </a:txBody>
                  <a:tcPr marL="9525" marR="9525" marT="9525" marB="0" anchor="b">
                    <a:solidFill>
                      <a:schemeClr val="accent5"/>
                    </a:solidFill>
                  </a:tcPr>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(21-73)</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(21-88)</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942650645"/>
                  </a:ext>
                </a:extLst>
              </a:tr>
              <a:tr h="266464">
                <a:tc>
                  <a:txBody>
                    <a:bodyPr/>
                    <a:lstStyle/>
                    <a:p>
                      <a:pPr marL="0" algn="ctr" defTabSz="914400" rtl="0" eaLnBrk="1" fontAlgn="b" latinLnBrk="0" hangingPunct="1"/>
                      <a:r>
                        <a:rPr lang="nl-NL" sz="1600" u="none" strike="noStrike" kern="1200" dirty="0" smtClean="0">
                          <a:solidFill>
                            <a:schemeClr val="bg1"/>
                          </a:solidFill>
                          <a:effectLst/>
                        </a:rPr>
                        <a:t>P7</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endParaRPr lang="nl-NL" dirty="0"/>
                    </a:p>
                  </a:txBody>
                  <a:tcPr marL="9525" marR="9525" marT="9525" marB="0" anchor="b">
                    <a:solidFill>
                      <a:schemeClr val="accent5"/>
                    </a:solidFill>
                  </a:tcPr>
                </a:tc>
                <a:tc>
                  <a:txBody>
                    <a:bodyPr/>
                    <a:lstStyle/>
                    <a:p>
                      <a:pPr algn="ctr" fontAlgn="b"/>
                      <a:endParaRPr lang="nl-NL" sz="1800" b="1"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(10-87)</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(10-87)</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401123932"/>
                  </a:ext>
                </a:extLst>
              </a:tr>
              <a:tr h="451267">
                <a:tc>
                  <a:txBody>
                    <a:bodyPr/>
                    <a:lstStyle/>
                    <a:p>
                      <a:pPr marL="0" algn="ctr" defTabSz="914400" rtl="0" eaLnBrk="1" fontAlgn="b" latinLnBrk="0" hangingPunct="1"/>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pPr marL="0" algn="ctr" defTabSz="914400" rtl="0" eaLnBrk="1" fontAlgn="b" latinLnBrk="0" hangingPunct="1"/>
                      <a:endParaRPr lang="nl-NL" sz="1600" u="none" strike="noStrike" kern="1200" dirty="0" smtClean="0">
                        <a:solidFill>
                          <a:schemeClr val="bg1"/>
                        </a:solidFill>
                        <a:effectLst/>
                      </a:endParaRPr>
                    </a:p>
                    <a:p>
                      <a:pPr marL="0" algn="ctr" defTabSz="914400" rtl="0" eaLnBrk="1" fontAlgn="b" latinLnBrk="0" hangingPunct="1"/>
                      <a:r>
                        <a:rPr lang="nl-NL" sz="1600" u="none" strike="noStrike" kern="1200" dirty="0" smtClean="0">
                          <a:solidFill>
                            <a:schemeClr val="bg1"/>
                          </a:solidFill>
                          <a:effectLst/>
                        </a:rPr>
                        <a:t>Wijk</a:t>
                      </a:r>
                      <a:endParaRPr lang="nl-NL" sz="1600" b="0" i="0" u="none" strike="noStrike" kern="1200" dirty="0">
                        <a:solidFill>
                          <a:schemeClr val="bg1"/>
                        </a:solidFill>
                        <a:effectLst/>
                        <a:latin typeface="+mn-lt"/>
                        <a:ea typeface="+mn-ea"/>
                        <a:cs typeface="+mn-cs"/>
                      </a:endParaRPr>
                    </a:p>
                  </a:txBody>
                  <a:tcPr marL="9525" marR="9525" marT="9525" marB="0" anchor="b">
                    <a:solidFill>
                      <a:schemeClr val="accent5"/>
                    </a:solidFill>
                  </a:tcPr>
                </a:tc>
                <a:tc>
                  <a:txBody>
                    <a:bodyPr/>
                    <a:lstStyle/>
                    <a:p>
                      <a:pPr algn="ctr" fontAlgn="b"/>
                      <a:endParaRPr lang="nl-NL" sz="1800" b="1"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(10-87)</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a:r>
                        <a:rPr lang="nl-NL" sz="1800" dirty="0" smtClean="0"/>
                        <a:t>(18-88)</a:t>
                      </a:r>
                      <a:endParaRPr lang="nl-NL" sz="1800" dirty="0">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8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2787711490"/>
                  </a:ext>
                </a:extLst>
              </a:tr>
            </a:tbl>
          </a:graphicData>
        </a:graphic>
      </p:graphicFrame>
      <p:sp>
        <p:nvSpPr>
          <p:cNvPr id="5" name="Tekstvak 4"/>
          <p:cNvSpPr txBox="1"/>
          <p:nvPr/>
        </p:nvSpPr>
        <p:spPr>
          <a:xfrm>
            <a:off x="673099" y="436419"/>
            <a:ext cx="10903549" cy="1015663"/>
          </a:xfrm>
          <a:prstGeom prst="rect">
            <a:avLst/>
          </a:prstGeom>
          <a:noFill/>
        </p:spPr>
        <p:txBody>
          <a:bodyPr wrap="square" rtlCol="0">
            <a:spAutoFit/>
          </a:bodyPr>
          <a:lstStyle/>
          <a:p>
            <a:r>
              <a:rPr lang="nl-NL" sz="4000" dirty="0" smtClean="0">
                <a:solidFill>
                  <a:srgbClr val="009CB4"/>
                </a:solidFill>
              </a:rPr>
              <a:t>D-dimeer</a:t>
            </a:r>
            <a:r>
              <a:rPr lang="nl-NL" sz="4000" dirty="0" smtClean="0"/>
              <a:t> 				 </a:t>
            </a:r>
            <a:r>
              <a:rPr lang="nl-NL" sz="4000" dirty="0" smtClean="0">
                <a:solidFill>
                  <a:srgbClr val="009CB4"/>
                </a:solidFill>
              </a:rPr>
              <a:t>	m/v en leeftijd</a:t>
            </a:r>
          </a:p>
          <a:p>
            <a:endParaRPr lang="nl-NL" sz="2000" dirty="0" smtClean="0"/>
          </a:p>
        </p:txBody>
      </p:sp>
    </p:spTree>
    <p:extLst>
      <p:ext uri="{BB962C8B-B14F-4D97-AF65-F5344CB8AC3E}">
        <p14:creationId xmlns:p14="http://schemas.microsoft.com/office/powerpoint/2010/main" val="422801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sz="half" idx="2"/>
            <p:extLst>
              <p:ext uri="{D42A27DB-BD31-4B8C-83A1-F6EECF244321}">
                <p14:modId xmlns:p14="http://schemas.microsoft.com/office/powerpoint/2010/main" val="4254320514"/>
              </p:ext>
            </p:extLst>
          </p:nvPr>
        </p:nvGraphicFramePr>
        <p:xfrm>
          <a:off x="673100" y="1809708"/>
          <a:ext cx="10920799" cy="4283506"/>
        </p:xfrm>
        <a:graphic>
          <a:graphicData uri="http://schemas.openxmlformats.org/drawingml/2006/table">
            <a:tbl>
              <a:tblPr firstRow="1" bandRow="1">
                <a:tableStyleId>{7DF18680-E054-41AD-8BC1-D1AEF772440D}</a:tableStyleId>
              </a:tblPr>
              <a:tblGrid>
                <a:gridCol w="3874186">
                  <a:extLst>
                    <a:ext uri="{9D8B030D-6E8A-4147-A177-3AD203B41FA5}">
                      <a16:colId xmlns:a16="http://schemas.microsoft.com/office/drawing/2014/main" val="1367086900"/>
                    </a:ext>
                  </a:extLst>
                </a:gridCol>
                <a:gridCol w="1853514">
                  <a:extLst>
                    <a:ext uri="{9D8B030D-6E8A-4147-A177-3AD203B41FA5}">
                      <a16:colId xmlns:a16="http://schemas.microsoft.com/office/drawing/2014/main" val="1381899718"/>
                    </a:ext>
                  </a:extLst>
                </a:gridCol>
                <a:gridCol w="845389">
                  <a:extLst>
                    <a:ext uri="{9D8B030D-6E8A-4147-A177-3AD203B41FA5}">
                      <a16:colId xmlns:a16="http://schemas.microsoft.com/office/drawing/2014/main" val="2622632339"/>
                    </a:ext>
                  </a:extLst>
                </a:gridCol>
                <a:gridCol w="600352">
                  <a:extLst>
                    <a:ext uri="{9D8B030D-6E8A-4147-A177-3AD203B41FA5}">
                      <a16:colId xmlns:a16="http://schemas.microsoft.com/office/drawing/2014/main" val="245153136"/>
                    </a:ext>
                  </a:extLst>
                </a:gridCol>
                <a:gridCol w="815545">
                  <a:extLst>
                    <a:ext uri="{9D8B030D-6E8A-4147-A177-3AD203B41FA5}">
                      <a16:colId xmlns:a16="http://schemas.microsoft.com/office/drawing/2014/main" val="991264514"/>
                    </a:ext>
                  </a:extLst>
                </a:gridCol>
                <a:gridCol w="740706">
                  <a:extLst>
                    <a:ext uri="{9D8B030D-6E8A-4147-A177-3AD203B41FA5}">
                      <a16:colId xmlns:a16="http://schemas.microsoft.com/office/drawing/2014/main" val="1076817163"/>
                    </a:ext>
                  </a:extLst>
                </a:gridCol>
                <a:gridCol w="672861">
                  <a:extLst>
                    <a:ext uri="{9D8B030D-6E8A-4147-A177-3AD203B41FA5}">
                      <a16:colId xmlns:a16="http://schemas.microsoft.com/office/drawing/2014/main" val="2850118905"/>
                    </a:ext>
                  </a:extLst>
                </a:gridCol>
                <a:gridCol w="741872">
                  <a:extLst>
                    <a:ext uri="{9D8B030D-6E8A-4147-A177-3AD203B41FA5}">
                      <a16:colId xmlns:a16="http://schemas.microsoft.com/office/drawing/2014/main" val="4152584947"/>
                    </a:ext>
                  </a:extLst>
                </a:gridCol>
                <a:gridCol w="776374">
                  <a:extLst>
                    <a:ext uri="{9D8B030D-6E8A-4147-A177-3AD203B41FA5}">
                      <a16:colId xmlns:a16="http://schemas.microsoft.com/office/drawing/2014/main" val="4277776113"/>
                    </a:ext>
                  </a:extLst>
                </a:gridCol>
              </a:tblGrid>
              <a:tr h="402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u="none" strike="noStrike" kern="1200" dirty="0" smtClean="0">
                          <a:effectLst/>
                        </a:rPr>
                        <a:t>ICPC code</a:t>
                      </a:r>
                    </a:p>
                    <a:p>
                      <a:endParaRPr lang="nl-NL" dirty="0"/>
                    </a:p>
                  </a:txBody>
                  <a:tcPr/>
                </a:tc>
                <a:tc gridSpan="8">
                  <a:txBody>
                    <a:bodyPr/>
                    <a:lstStyle/>
                    <a:p>
                      <a:pPr marL="0" algn="ctr" defTabSz="914400" rtl="0" eaLnBrk="1" fontAlgn="b" latinLnBrk="0" hangingPunct="1"/>
                      <a:r>
                        <a:rPr lang="nl-NL" sz="1800" b="0" i="0" u="none" strike="noStrike" kern="1200" dirty="0" smtClean="0">
                          <a:solidFill>
                            <a:schemeClr val="bg1"/>
                          </a:solidFill>
                          <a:effectLst/>
                          <a:latin typeface="+mn-lt"/>
                          <a:ea typeface="+mn-ea"/>
                          <a:cs typeface="+mn-cs"/>
                        </a:rPr>
                        <a:t>Patiënten 18 jaar en ouder met een D-dimeer test in 5 jaar periode JAAR-JAAR</a:t>
                      </a:r>
                      <a:endParaRPr lang="nl-NL" sz="1800" b="0" i="0" u="none" strike="noStrike" kern="1200" dirty="0">
                        <a:solidFill>
                          <a:schemeClr val="bg1"/>
                        </a:solidFill>
                        <a:effectLst/>
                        <a:latin typeface="+mn-lt"/>
                        <a:ea typeface="+mn-ea"/>
                        <a:cs typeface="+mn-cs"/>
                      </a:endParaRPr>
                    </a:p>
                  </a:txBody>
                  <a:tcPr marL="9525" marR="9525" marT="9525" marB="0"/>
                </a:tc>
                <a:tc hMerge="1">
                  <a:txBody>
                    <a:bodyPr/>
                    <a:lstStyle/>
                    <a:p>
                      <a:pPr marL="0" algn="ctr" defTabSz="914400" rtl="0" eaLnBrk="1" fontAlgn="b" latinLnBrk="0" hangingPunct="1"/>
                      <a:endParaRPr lang="nl-NL" sz="1800" b="0" i="0" u="none" strike="noStrike" kern="1200" dirty="0">
                        <a:solidFill>
                          <a:schemeClr val="bg1"/>
                        </a:solidFill>
                        <a:effectLst/>
                        <a:latin typeface="+mn-lt"/>
                        <a:ea typeface="+mn-ea"/>
                        <a:cs typeface="+mn-cs"/>
                      </a:endParaRPr>
                    </a:p>
                  </a:txBody>
                  <a:tcPr marL="9525" marR="9525" marT="9525" marB="0"/>
                </a:tc>
                <a:tc hMerge="1">
                  <a:txBody>
                    <a:bodyPr/>
                    <a:lstStyle/>
                    <a:p>
                      <a:pPr algn="ctr"/>
                      <a:endParaRPr lang="nl-NL" dirty="0"/>
                    </a:p>
                  </a:txBody>
                  <a:tcPr marL="9525" marR="9525" marT="9525" marB="0"/>
                </a:tc>
                <a:tc hMerge="1">
                  <a:txBody>
                    <a:bodyPr/>
                    <a:lstStyle/>
                    <a:p>
                      <a:pPr algn="ctr"/>
                      <a:endParaRPr lang="nl-NL" dirty="0"/>
                    </a:p>
                  </a:txBody>
                  <a:tcPr marL="9525" marR="9525" marT="9525" marB="0"/>
                </a:tc>
                <a:tc hMerge="1">
                  <a:txBody>
                    <a:bodyPr/>
                    <a:lstStyle/>
                    <a:p>
                      <a:pPr algn="ctr"/>
                      <a:endParaRPr lang="nl-NL" dirty="0"/>
                    </a:p>
                  </a:txBody>
                  <a:tcPr marL="9525" marR="9525" marT="9525" marB="0"/>
                </a:tc>
                <a:tc hMerge="1">
                  <a:txBody>
                    <a:bodyPr/>
                    <a:lstStyle/>
                    <a:p>
                      <a:pPr algn="ctr"/>
                      <a:endParaRPr lang="nl-NL" dirty="0"/>
                    </a:p>
                  </a:txBody>
                  <a:tcPr marL="9525" marR="9525" marT="9525" marB="0"/>
                </a:tc>
                <a:tc hMerge="1">
                  <a:txBody>
                    <a:bodyPr/>
                    <a:lstStyle/>
                    <a:p>
                      <a:pPr algn="ctr"/>
                      <a:endParaRPr lang="nl-NL" dirty="0"/>
                    </a:p>
                  </a:txBody>
                  <a:tcPr marL="9525" marR="9525" marT="9525" marB="0"/>
                </a:tc>
                <a:tc hMerge="1">
                  <a:txBody>
                    <a:bodyPr/>
                    <a:lstStyle/>
                    <a:p>
                      <a:pPr algn="ctr"/>
                      <a:endParaRPr lang="nl-NL" dirty="0"/>
                    </a:p>
                  </a:txBody>
                  <a:tcPr marL="9525" marR="9525" marT="9525" marB="0"/>
                </a:tc>
                <a:extLst>
                  <a:ext uri="{0D108BD9-81ED-4DB2-BD59-A6C34878D82A}">
                    <a16:rowId xmlns:a16="http://schemas.microsoft.com/office/drawing/2014/main" val="4104873101"/>
                  </a:ext>
                </a:extLst>
              </a:tr>
              <a:tr h="404623">
                <a:tc>
                  <a:txBody>
                    <a:bodyPr/>
                    <a:lstStyle/>
                    <a:p>
                      <a:endParaRPr lang="nl-NL" dirty="0"/>
                    </a:p>
                  </a:txBody>
                  <a:tcPr>
                    <a:solidFill>
                      <a:schemeClr val="accent5"/>
                    </a:solidFill>
                  </a:tcPr>
                </a:tc>
                <a:tc>
                  <a:txBody>
                    <a:bodyPr/>
                    <a:lstStyle/>
                    <a:p>
                      <a:pPr marL="0" algn="ctr" defTabSz="914400" rtl="0" eaLnBrk="1" fontAlgn="b" latinLnBrk="0" hangingPunct="1"/>
                      <a:r>
                        <a:rPr lang="nl-NL" sz="1600" u="none" strike="noStrike" kern="1200" baseline="0" dirty="0" smtClean="0">
                          <a:solidFill>
                            <a:schemeClr val="bg1"/>
                          </a:solidFill>
                          <a:effectLst/>
                        </a:rPr>
                        <a:t>Totaal wijkgroep</a:t>
                      </a:r>
                      <a:endParaRPr lang="nl-NL" sz="1600" b="0" i="0" u="none" strike="noStrike" kern="1200" dirty="0">
                        <a:solidFill>
                          <a:schemeClr val="bg1"/>
                        </a:solidFill>
                        <a:effectLst/>
                        <a:latin typeface="+mn-lt"/>
                        <a:ea typeface="+mn-ea"/>
                        <a:cs typeface="+mn-cs"/>
                      </a:endParaRPr>
                    </a:p>
                  </a:txBody>
                  <a:tcPr marL="9525" marR="9525" marT="9525" marB="0">
                    <a:solidFill>
                      <a:schemeClr val="accent5"/>
                    </a:solidFill>
                  </a:tcPr>
                </a:tc>
                <a:tc>
                  <a:txBody>
                    <a:bodyPr/>
                    <a:lstStyle/>
                    <a:p>
                      <a:pPr marL="0" algn="ctr" defTabSz="914400" rtl="0" eaLnBrk="1" fontAlgn="b" latinLnBrk="0" hangingPunct="1"/>
                      <a:r>
                        <a:rPr lang="nl-NL" sz="1600" u="none" strike="noStrike" kern="1200" dirty="0" smtClean="0">
                          <a:solidFill>
                            <a:schemeClr val="bg1"/>
                          </a:solidFill>
                          <a:effectLst/>
                        </a:rPr>
                        <a:t>P1</a:t>
                      </a:r>
                      <a:endParaRPr lang="nl-NL" sz="1600" b="0" i="0" u="none" strike="noStrike" kern="1200" dirty="0">
                        <a:solidFill>
                          <a:schemeClr val="bg1"/>
                        </a:solidFill>
                        <a:effectLst/>
                        <a:latin typeface="+mn-lt"/>
                        <a:ea typeface="+mn-ea"/>
                        <a:cs typeface="+mn-cs"/>
                      </a:endParaRPr>
                    </a:p>
                  </a:txBody>
                  <a:tcPr marL="9525" marR="9525" marT="9525" marB="0">
                    <a:solidFill>
                      <a:schemeClr val="accent5"/>
                    </a:solidFill>
                  </a:tcPr>
                </a:tc>
                <a:tc>
                  <a:txBody>
                    <a:bodyPr/>
                    <a:lstStyle/>
                    <a:p>
                      <a:pPr algn="ctr"/>
                      <a:r>
                        <a:rPr lang="nl-NL" sz="1600" dirty="0" smtClean="0">
                          <a:solidFill>
                            <a:schemeClr val="bg1"/>
                          </a:solidFill>
                        </a:rPr>
                        <a:t>P2</a:t>
                      </a:r>
                      <a:endParaRPr lang="nl-NL" sz="1600" dirty="0">
                        <a:solidFill>
                          <a:schemeClr val="bg1"/>
                        </a:solidFill>
                      </a:endParaRPr>
                    </a:p>
                  </a:txBody>
                  <a:tcPr marL="9525" marR="9525" marT="9525" marB="0">
                    <a:solidFill>
                      <a:schemeClr val="accent5"/>
                    </a:solidFill>
                  </a:tcPr>
                </a:tc>
                <a:tc>
                  <a:txBody>
                    <a:bodyPr/>
                    <a:lstStyle/>
                    <a:p>
                      <a:pPr algn="ctr"/>
                      <a:r>
                        <a:rPr lang="nl-NL" sz="1600" dirty="0" smtClean="0">
                          <a:solidFill>
                            <a:schemeClr val="bg1"/>
                          </a:solidFill>
                        </a:rPr>
                        <a:t>P3</a:t>
                      </a:r>
                      <a:endParaRPr lang="nl-NL" sz="1600" dirty="0">
                        <a:solidFill>
                          <a:schemeClr val="bg1"/>
                        </a:solidFill>
                      </a:endParaRPr>
                    </a:p>
                  </a:txBody>
                  <a:tcPr marL="9525" marR="9525" marT="9525" marB="0">
                    <a:solidFill>
                      <a:schemeClr val="accent5"/>
                    </a:solidFill>
                  </a:tcPr>
                </a:tc>
                <a:tc>
                  <a:txBody>
                    <a:bodyPr/>
                    <a:lstStyle/>
                    <a:p>
                      <a:pPr algn="ctr"/>
                      <a:r>
                        <a:rPr lang="nl-NL" sz="1600" dirty="0" smtClean="0">
                          <a:solidFill>
                            <a:schemeClr val="bg1"/>
                          </a:solidFill>
                        </a:rPr>
                        <a:t>P4</a:t>
                      </a:r>
                      <a:endParaRPr lang="nl-NL" sz="1600" dirty="0">
                        <a:solidFill>
                          <a:schemeClr val="bg1"/>
                        </a:solidFill>
                      </a:endParaRPr>
                    </a:p>
                  </a:txBody>
                  <a:tcPr marL="9525" marR="9525" marT="9525" marB="0">
                    <a:solidFill>
                      <a:schemeClr val="accent5"/>
                    </a:solidFill>
                  </a:tcPr>
                </a:tc>
                <a:tc>
                  <a:txBody>
                    <a:bodyPr/>
                    <a:lstStyle/>
                    <a:p>
                      <a:pPr algn="ctr"/>
                      <a:r>
                        <a:rPr lang="nl-NL" sz="1600" dirty="0" smtClean="0">
                          <a:solidFill>
                            <a:schemeClr val="bg1"/>
                          </a:solidFill>
                        </a:rPr>
                        <a:t>P5</a:t>
                      </a:r>
                      <a:endParaRPr lang="nl-NL" sz="1600" dirty="0">
                        <a:solidFill>
                          <a:schemeClr val="bg1"/>
                        </a:solidFill>
                      </a:endParaRPr>
                    </a:p>
                  </a:txBody>
                  <a:tcPr marL="9525" marR="9525" marT="9525" marB="0">
                    <a:solidFill>
                      <a:schemeClr val="accent5"/>
                    </a:solidFill>
                  </a:tcPr>
                </a:tc>
                <a:tc>
                  <a:txBody>
                    <a:bodyPr/>
                    <a:lstStyle/>
                    <a:p>
                      <a:pPr algn="ctr"/>
                      <a:r>
                        <a:rPr lang="nl-NL" sz="1600" dirty="0" smtClean="0">
                          <a:solidFill>
                            <a:schemeClr val="bg1"/>
                          </a:solidFill>
                        </a:rPr>
                        <a:t>P6</a:t>
                      </a:r>
                      <a:endParaRPr lang="nl-NL" sz="1600" dirty="0">
                        <a:solidFill>
                          <a:schemeClr val="bg1"/>
                        </a:solidFill>
                      </a:endParaRPr>
                    </a:p>
                  </a:txBody>
                  <a:tcPr marL="9525" marR="9525" marT="9525" marB="0">
                    <a:solidFill>
                      <a:schemeClr val="accent5"/>
                    </a:solidFill>
                  </a:tcPr>
                </a:tc>
                <a:tc>
                  <a:txBody>
                    <a:bodyPr/>
                    <a:lstStyle/>
                    <a:p>
                      <a:pPr algn="ctr"/>
                      <a:r>
                        <a:rPr lang="nl-NL" sz="1600" dirty="0" smtClean="0">
                          <a:solidFill>
                            <a:schemeClr val="bg1"/>
                          </a:solidFill>
                        </a:rPr>
                        <a:t>P7</a:t>
                      </a:r>
                      <a:endParaRPr lang="nl-NL" sz="1600" dirty="0">
                        <a:solidFill>
                          <a:schemeClr val="bg1"/>
                        </a:solidFill>
                      </a:endParaRPr>
                    </a:p>
                  </a:txBody>
                  <a:tcPr marL="9525" marR="9525" marT="9525" marB="0">
                    <a:solidFill>
                      <a:schemeClr val="accent5"/>
                    </a:solidFill>
                  </a:tcPr>
                </a:tc>
                <a:extLst>
                  <a:ext uri="{0D108BD9-81ED-4DB2-BD59-A6C34878D82A}">
                    <a16:rowId xmlns:a16="http://schemas.microsoft.com/office/drawing/2014/main" val="2427883297"/>
                  </a:ext>
                </a:extLst>
              </a:tr>
              <a:tr h="231488">
                <a:tc>
                  <a:txBody>
                    <a:bodyPr/>
                    <a:lstStyle/>
                    <a:p>
                      <a:r>
                        <a:rPr lang="nl-NL" sz="1600" dirty="0" smtClean="0"/>
                        <a:t>L04 Borstkas symptomen</a:t>
                      </a:r>
                      <a:endParaRPr lang="nl-NL" sz="1600" dirty="0"/>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162893926"/>
                  </a:ext>
                </a:extLst>
              </a:tr>
              <a:tr h="231488">
                <a:tc>
                  <a:txBody>
                    <a:bodyPr/>
                    <a:lstStyle/>
                    <a:p>
                      <a:r>
                        <a:rPr lang="nl-NL" sz="1600" dirty="0" smtClean="0"/>
                        <a:t>R02 Dyspnoe</a:t>
                      </a:r>
                      <a:endParaRPr lang="nl-NL" sz="1600" dirty="0"/>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73185611"/>
                  </a:ext>
                </a:extLst>
              </a:tr>
              <a:tr h="231488">
                <a:tc>
                  <a:txBody>
                    <a:bodyPr/>
                    <a:lstStyle/>
                    <a:p>
                      <a:r>
                        <a:rPr lang="nl-NL" sz="1600" dirty="0" smtClean="0"/>
                        <a:t>L14 Been/dijbeen </a:t>
                      </a:r>
                      <a:endParaRPr lang="nl-NL" sz="1600" dirty="0"/>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00359865"/>
                  </a:ext>
                </a:extLst>
              </a:tr>
              <a:tr h="231488">
                <a:tc>
                  <a:txBody>
                    <a:bodyPr/>
                    <a:lstStyle/>
                    <a:p>
                      <a:r>
                        <a:rPr lang="nl-NL" sz="1600" dirty="0" smtClean="0"/>
                        <a:t>R05 Hoesten</a:t>
                      </a:r>
                      <a:endParaRPr lang="nl-NL" sz="1600" dirty="0"/>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746293161"/>
                  </a:ext>
                </a:extLst>
              </a:tr>
              <a:tr h="231488">
                <a:tc>
                  <a:txBody>
                    <a:bodyPr/>
                    <a:lstStyle/>
                    <a:p>
                      <a:r>
                        <a:rPr lang="nl-NL" sz="1600" dirty="0" smtClean="0"/>
                        <a:t>R83.03</a:t>
                      </a:r>
                      <a:r>
                        <a:rPr lang="nl-NL" sz="1600" baseline="0" dirty="0" smtClean="0"/>
                        <a:t> Sars-Cov-2(COVID-19)</a:t>
                      </a:r>
                      <a:endParaRPr lang="nl-NL" sz="1600" dirty="0"/>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36302903"/>
                  </a:ext>
                </a:extLst>
              </a:tr>
              <a:tr h="231488">
                <a:tc>
                  <a:txBody>
                    <a:bodyPr/>
                    <a:lstStyle/>
                    <a:p>
                      <a:r>
                        <a:rPr lang="nl-NL" sz="1600" dirty="0" smtClean="0"/>
                        <a:t>K94.01</a:t>
                      </a:r>
                      <a:r>
                        <a:rPr lang="nl-NL" sz="1600" baseline="0" dirty="0" smtClean="0"/>
                        <a:t> </a:t>
                      </a:r>
                      <a:r>
                        <a:rPr lang="nl-NL" sz="1600" b="0" baseline="0" dirty="0" smtClean="0"/>
                        <a:t>Diepe veneuze trombose benen</a:t>
                      </a:r>
                      <a:endParaRPr lang="nl-NL" sz="1600" b="0" dirty="0"/>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225282955"/>
                  </a:ext>
                </a:extLst>
              </a:tr>
              <a:tr h="302663">
                <a:tc>
                  <a:txBody>
                    <a:bodyPr/>
                    <a:lstStyle/>
                    <a:p>
                      <a:r>
                        <a:rPr lang="nl-NL" sz="1600" dirty="0" smtClean="0"/>
                        <a:t>R81 Pneumonie</a:t>
                      </a:r>
                      <a:endParaRPr lang="nl-NL" sz="1600" dirty="0"/>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4068710704"/>
                  </a:ext>
                </a:extLst>
              </a:tr>
              <a:tr h="231488">
                <a:tc>
                  <a:txBody>
                    <a:bodyPr/>
                    <a:lstStyle/>
                    <a:p>
                      <a:r>
                        <a:rPr lang="nl-NL" sz="1600" dirty="0" smtClean="0"/>
                        <a:t>A04 Moeheid/zwakte</a:t>
                      </a:r>
                      <a:endParaRPr lang="nl-NL" sz="1600" dirty="0"/>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942650645"/>
                  </a:ext>
                </a:extLst>
              </a:tr>
              <a:tr h="381535">
                <a:tc>
                  <a:txBody>
                    <a:bodyPr/>
                    <a:lstStyle/>
                    <a:p>
                      <a:r>
                        <a:rPr lang="nl-NL" sz="1600" dirty="0" smtClean="0"/>
                        <a:t>R74 Acute infectie bovenste luchtwegen</a:t>
                      </a:r>
                      <a:endParaRPr lang="nl-NL" sz="1600" dirty="0"/>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401123932"/>
                  </a:ext>
                </a:extLst>
              </a:tr>
              <a:tr h="231488">
                <a:tc>
                  <a:txBody>
                    <a:bodyPr/>
                    <a:lstStyle/>
                    <a:p>
                      <a:r>
                        <a:rPr lang="nl-NL" sz="1600" dirty="0" smtClean="0"/>
                        <a:t>K07 gezwollen enkels</a:t>
                      </a:r>
                      <a:endParaRPr lang="nl-NL" sz="1600" dirty="0"/>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787711490"/>
                  </a:ext>
                </a:extLst>
              </a:tr>
              <a:tr h="231488">
                <a:tc>
                  <a:txBody>
                    <a:bodyPr/>
                    <a:lstStyle/>
                    <a:p>
                      <a:r>
                        <a:rPr lang="nl-NL" sz="1600" dirty="0" smtClean="0"/>
                        <a:t>K86 Hypertensie</a:t>
                      </a:r>
                      <a:endParaRPr lang="nl-NL" sz="1600" dirty="0"/>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tc>
                  <a:txBody>
                    <a:bodyPr/>
                    <a:lstStyle/>
                    <a:p>
                      <a:pPr algn="ctr" fontAlgn="b"/>
                      <a:endParaRPr lang="nl-NL"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440273878"/>
                  </a:ext>
                </a:extLst>
              </a:tr>
            </a:tbl>
          </a:graphicData>
        </a:graphic>
      </p:graphicFrame>
      <p:sp>
        <p:nvSpPr>
          <p:cNvPr id="5" name="Tekstvak 4"/>
          <p:cNvSpPr txBox="1"/>
          <p:nvPr/>
        </p:nvSpPr>
        <p:spPr>
          <a:xfrm>
            <a:off x="673100" y="436418"/>
            <a:ext cx="10590645" cy="1200329"/>
          </a:xfrm>
          <a:prstGeom prst="rect">
            <a:avLst/>
          </a:prstGeom>
          <a:noFill/>
        </p:spPr>
        <p:txBody>
          <a:bodyPr wrap="square" rtlCol="0">
            <a:spAutoFit/>
          </a:bodyPr>
          <a:lstStyle/>
          <a:p>
            <a:r>
              <a:rPr lang="nl-NL" sz="3200" dirty="0" smtClean="0">
                <a:solidFill>
                  <a:srgbClr val="009CB4"/>
                </a:solidFill>
              </a:rPr>
              <a:t>D-dimeer					 	contactreden</a:t>
            </a:r>
            <a:endParaRPr lang="nl-NL" sz="2000" dirty="0"/>
          </a:p>
          <a:p>
            <a:endParaRPr lang="nl-NL" sz="2000" dirty="0" smtClean="0"/>
          </a:p>
          <a:p>
            <a:r>
              <a:rPr lang="nl-NL" dirty="0" smtClean="0"/>
              <a:t>De tien meest </a:t>
            </a:r>
            <a:r>
              <a:rPr lang="nl-NL" dirty="0"/>
              <a:t>gebruikte ICPC </a:t>
            </a:r>
            <a:r>
              <a:rPr lang="nl-NL" dirty="0" smtClean="0"/>
              <a:t>codes </a:t>
            </a:r>
            <a:r>
              <a:rPr lang="nl-NL" dirty="0"/>
              <a:t>laatste contact </a:t>
            </a:r>
            <a:r>
              <a:rPr lang="nl-NL" dirty="0" smtClean="0"/>
              <a:t>(binnen 10 dagen voor) D-dimeer test </a:t>
            </a:r>
            <a:endParaRPr lang="nl-NL" dirty="0">
              <a:solidFill>
                <a:schemeClr val="accent6">
                  <a:lumMod val="50000"/>
                </a:schemeClr>
              </a:solidFill>
            </a:endParaRPr>
          </a:p>
        </p:txBody>
      </p:sp>
    </p:spTree>
    <p:extLst>
      <p:ext uri="{BB962C8B-B14F-4D97-AF65-F5344CB8AC3E}">
        <p14:creationId xmlns:p14="http://schemas.microsoft.com/office/powerpoint/2010/main" val="57687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1200329"/>
          </a:xfrm>
        </p:spPr>
        <p:txBody>
          <a:bodyPr/>
          <a:lstStyle/>
          <a:p>
            <a:r>
              <a:rPr lang="it-IT" dirty="0"/>
              <a:t>Lessen en </a:t>
            </a:r>
            <a:br>
              <a:rPr lang="it-IT" dirty="0"/>
            </a:br>
            <a:r>
              <a:rPr lang="it-IT" dirty="0"/>
              <a:t>verbeterdoelen</a:t>
            </a:r>
          </a:p>
        </p:txBody>
      </p:sp>
      <p:sp>
        <p:nvSpPr>
          <p:cNvPr id="4" name="Rechthoek 3"/>
          <p:cNvSpPr/>
          <p:nvPr/>
        </p:nvSpPr>
        <p:spPr>
          <a:xfrm>
            <a:off x="796290" y="1768524"/>
            <a:ext cx="10610850" cy="2554545"/>
          </a:xfrm>
          <a:prstGeom prst="rect">
            <a:avLst/>
          </a:prstGeom>
        </p:spPr>
        <p:txBody>
          <a:bodyPr wrap="square">
            <a:spAutoFit/>
          </a:bodyPr>
          <a:lstStyle/>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marL="342900" indent="-342900">
              <a:buClr>
                <a:srgbClr val="009CB4"/>
              </a:buClr>
              <a:buFont typeface="Arial" panose="020B0604020202020204" pitchFamily="34" charset="0"/>
              <a:buChar char="•"/>
            </a:pPr>
            <a:endParaRPr lang="nl-NL" sz="2000" dirty="0"/>
          </a:p>
          <a:p>
            <a:endParaRPr lang="nl-NL" sz="2000" dirty="0"/>
          </a:p>
        </p:txBody>
      </p:sp>
      <p:sp>
        <p:nvSpPr>
          <p:cNvPr id="3" name="Tekstvak 2"/>
          <p:cNvSpPr txBox="1"/>
          <p:nvPr/>
        </p:nvSpPr>
        <p:spPr>
          <a:xfrm>
            <a:off x="796290" y="2031414"/>
            <a:ext cx="11010900" cy="3908762"/>
          </a:xfrm>
          <a:prstGeom prst="rect">
            <a:avLst/>
          </a:prstGeom>
          <a:noFill/>
        </p:spPr>
        <p:txBody>
          <a:bodyPr wrap="square" rtlCol="0">
            <a:spAutoFit/>
          </a:bodyPr>
          <a:lstStyle/>
          <a:p>
            <a:pPr marL="285750" indent="-285750">
              <a:buFont typeface="Arial" panose="020B0604020202020204" pitchFamily="34" charset="0"/>
              <a:buChar char="•"/>
            </a:pPr>
            <a:r>
              <a:rPr lang="nl-NL" sz="2300" dirty="0"/>
              <a:t>Welke </a:t>
            </a:r>
            <a:r>
              <a:rPr lang="nl-NL" sz="2300" b="1" dirty="0"/>
              <a:t>lessen</a:t>
            </a:r>
            <a:r>
              <a:rPr lang="nl-NL" sz="2300" dirty="0"/>
              <a:t> kunnen getrokken worden?</a:t>
            </a:r>
          </a:p>
          <a:p>
            <a:pPr marL="285750" indent="-285750">
              <a:buFont typeface="Arial" panose="020B0604020202020204" pitchFamily="34" charset="0"/>
              <a:buChar char="•"/>
            </a:pPr>
            <a:endParaRPr lang="nl-NL" sz="2300" dirty="0"/>
          </a:p>
          <a:p>
            <a:pPr marL="285750" indent="-285750">
              <a:buFont typeface="Arial" panose="020B0604020202020204" pitchFamily="34" charset="0"/>
              <a:buChar char="•"/>
            </a:pPr>
            <a:r>
              <a:rPr lang="nl-NL" sz="2300" dirty="0"/>
              <a:t>Welke </a:t>
            </a:r>
            <a:r>
              <a:rPr lang="nl-NL" sz="2300" b="1" dirty="0"/>
              <a:t>verbeterdoelen</a:t>
            </a:r>
            <a:r>
              <a:rPr lang="nl-NL" sz="2300" dirty="0"/>
              <a:t> zijn er? (voor jezelf, je praktijk, de wijkgroep</a:t>
            </a:r>
            <a:r>
              <a:rPr lang="nl-NL" sz="2300" dirty="0" smtClean="0"/>
              <a:t>) SMART</a:t>
            </a:r>
          </a:p>
          <a:p>
            <a:pPr marL="285750" indent="-285750">
              <a:buFont typeface="Arial" panose="020B0604020202020204" pitchFamily="34" charset="0"/>
              <a:buChar char="•"/>
            </a:pPr>
            <a:endParaRPr lang="nl-NL" sz="2300" dirty="0"/>
          </a:p>
          <a:p>
            <a:pPr marL="285750" indent="-285750">
              <a:buFont typeface="Arial" panose="020B0604020202020204" pitchFamily="34" charset="0"/>
              <a:buChar char="•"/>
            </a:pPr>
            <a:r>
              <a:rPr lang="nl-NL" sz="2300" dirty="0" smtClean="0"/>
              <a:t>Maak per doel een verbeterplan (Wie doet wat wanneer, wat is daar voor nodig, wat kan lastig zijn en hoe los je dat op?)</a:t>
            </a:r>
          </a:p>
          <a:p>
            <a:pPr marL="285750" indent="-285750">
              <a:buFont typeface="Arial" panose="020B0604020202020204" pitchFamily="34" charset="0"/>
              <a:buChar char="•"/>
            </a:pPr>
            <a:endParaRPr lang="nl-NL" sz="2300" dirty="0"/>
          </a:p>
          <a:p>
            <a:pPr marL="285750" indent="-285750">
              <a:buFont typeface="Arial" panose="020B0604020202020204" pitchFamily="34" charset="0"/>
              <a:buChar char="•"/>
            </a:pPr>
            <a:r>
              <a:rPr lang="nl-NL" sz="2300" dirty="0" smtClean="0"/>
              <a:t>Plan een evaluatiemoment in: wanneer komt het terug op jullie agenda?</a:t>
            </a:r>
            <a:endParaRPr lang="nl-NL" sz="2300" dirty="0"/>
          </a:p>
          <a:p>
            <a:pPr marL="285750" indent="-285750">
              <a:buFont typeface="Arial" panose="020B0604020202020204" pitchFamily="34" charset="0"/>
              <a:buChar char="•"/>
            </a:pPr>
            <a:endParaRPr lang="nl-NL" sz="2300" dirty="0"/>
          </a:p>
          <a:p>
            <a:pPr marL="285750" indent="-285750">
              <a:buFont typeface="Arial" panose="020B0604020202020204" pitchFamily="34" charset="0"/>
              <a:buChar char="•"/>
            </a:pPr>
            <a:endParaRPr lang="nl-NL" sz="2300" dirty="0"/>
          </a:p>
          <a:p>
            <a:endParaRPr lang="nl-NL" dirty="0"/>
          </a:p>
        </p:txBody>
      </p:sp>
    </p:spTree>
    <p:extLst>
      <p:ext uri="{BB962C8B-B14F-4D97-AF65-F5344CB8AC3E}">
        <p14:creationId xmlns:p14="http://schemas.microsoft.com/office/powerpoint/2010/main" val="50487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711200" y="786064"/>
            <a:ext cx="10727944" cy="641684"/>
          </a:xfrm>
        </p:spPr>
        <p:txBody>
          <a:bodyPr/>
          <a:lstStyle/>
          <a:p>
            <a:r>
              <a:rPr lang="nl-NL" dirty="0"/>
              <a:t>Annex 1: Details HIS-data</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07480" y="1427748"/>
            <a:ext cx="10744200" cy="4954002"/>
          </a:xfrm>
        </p:spPr>
        <p:txBody>
          <a:bodyPr/>
          <a:lstStyle/>
          <a:p>
            <a:r>
              <a:rPr lang="nl-NL" sz="1400" b="1" dirty="0">
                <a:solidFill>
                  <a:srgbClr val="E89E00"/>
                </a:solidFill>
                <a:ea typeface="+mj-ea"/>
                <a:cs typeface="+mj-cs"/>
              </a:rPr>
              <a:t>Bron:</a:t>
            </a:r>
            <a:r>
              <a:rPr lang="nl-NL" sz="1400" dirty="0"/>
              <a:t> </a:t>
            </a:r>
            <a:r>
              <a:rPr lang="nl-NL" sz="1400" dirty="0" smtClean="0"/>
              <a:t>DATABASE, </a:t>
            </a:r>
            <a:r>
              <a:rPr lang="nl-NL" sz="1400" dirty="0"/>
              <a:t>periode </a:t>
            </a:r>
            <a:r>
              <a:rPr lang="nl-NL" sz="1400" dirty="0" smtClean="0"/>
              <a:t>01-01-JAAR t/m 31-12-JAAR. </a:t>
            </a:r>
          </a:p>
          <a:p>
            <a:r>
              <a:rPr lang="nl-NL" sz="1400" b="1" dirty="0" smtClean="0">
                <a:solidFill>
                  <a:srgbClr val="E89E00"/>
                </a:solidFill>
              </a:rPr>
              <a:t>Patiënten </a:t>
            </a:r>
            <a:r>
              <a:rPr lang="nl-NL" sz="1400" b="1" dirty="0">
                <a:solidFill>
                  <a:srgbClr val="E89E00"/>
                </a:solidFill>
              </a:rPr>
              <a:t>selectie:</a:t>
            </a:r>
            <a:r>
              <a:rPr lang="nl-NL" sz="1400" dirty="0">
                <a:solidFill>
                  <a:srgbClr val="E89E00"/>
                </a:solidFill>
              </a:rPr>
              <a:t> </a:t>
            </a:r>
          </a:p>
          <a:p>
            <a:r>
              <a:rPr lang="nl-NL" sz="1400" b="1" dirty="0">
                <a:ea typeface="+mj-ea"/>
                <a:cs typeface="+mj-cs"/>
              </a:rPr>
              <a:t>Alleen vaste patiënten </a:t>
            </a:r>
            <a:r>
              <a:rPr lang="nl-NL" sz="1400" b="1" dirty="0"/>
              <a:t>(categorie ‘v </a:t>
            </a:r>
            <a:r>
              <a:rPr lang="nl-NL" sz="1400" dirty="0"/>
              <a:t>vaste patiënt</a:t>
            </a:r>
            <a:r>
              <a:rPr lang="nl-NL" sz="1400" b="1" dirty="0"/>
              <a:t>’ of ‘q onbekend’ of categorie niet ingevuld); </a:t>
            </a:r>
            <a:r>
              <a:rPr lang="nl-NL" sz="1400" b="1" dirty="0">
                <a:ea typeface="+mj-ea"/>
                <a:cs typeface="+mj-cs"/>
              </a:rPr>
              <a:t>ingeschreven op </a:t>
            </a:r>
            <a:r>
              <a:rPr lang="nl-NL" sz="1400" b="1" dirty="0" smtClean="0">
                <a:ea typeface="+mj-ea"/>
                <a:cs typeface="+mj-cs"/>
              </a:rPr>
              <a:t>01-01-JAAR </a:t>
            </a:r>
            <a:endParaRPr lang="nl-NL" sz="1400" b="1" dirty="0">
              <a:ea typeface="+mj-ea"/>
              <a:cs typeface="+mj-cs"/>
            </a:endParaRPr>
          </a:p>
          <a:p>
            <a:r>
              <a:rPr lang="nl-NL" sz="1400" b="1" dirty="0">
                <a:ea typeface="+mj-ea"/>
                <a:cs typeface="+mj-cs"/>
              </a:rPr>
              <a:t>Alle </a:t>
            </a:r>
            <a:r>
              <a:rPr lang="nl-NL" sz="1400" b="1" dirty="0" smtClean="0">
                <a:ea typeface="+mj-ea"/>
                <a:cs typeface="+mj-cs"/>
              </a:rPr>
              <a:t>leeftijden</a:t>
            </a:r>
          </a:p>
          <a:p>
            <a:r>
              <a:rPr lang="nl-NL" sz="1400" b="1" dirty="0" smtClean="0">
                <a:solidFill>
                  <a:srgbClr val="E89E00"/>
                </a:solidFill>
                <a:ea typeface="+mj-ea"/>
                <a:cs typeface="+mj-cs"/>
              </a:rPr>
              <a:t>BNP</a:t>
            </a:r>
            <a:r>
              <a:rPr lang="nl-NL" sz="1400" b="1" dirty="0" smtClean="0">
                <a:ea typeface="+mj-ea"/>
                <a:cs typeface="+mj-cs"/>
              </a:rPr>
              <a:t> </a:t>
            </a:r>
            <a:r>
              <a:rPr lang="nl-NL" sz="1400" dirty="0" err="1" smtClean="0">
                <a:ea typeface="+mj-ea"/>
                <a:cs typeface="+mj-cs"/>
              </a:rPr>
              <a:t>NHGnummers</a:t>
            </a:r>
            <a:r>
              <a:rPr lang="nl-NL" sz="1400" dirty="0" smtClean="0">
                <a:ea typeface="+mj-ea"/>
                <a:cs typeface="+mj-cs"/>
              </a:rPr>
              <a:t> 1968,1966,1967,3581,3589</a:t>
            </a:r>
            <a:endParaRPr lang="nl-NL" sz="1400" dirty="0">
              <a:ea typeface="+mj-ea"/>
              <a:cs typeface="+mj-cs"/>
            </a:endParaRPr>
          </a:p>
          <a:p>
            <a:r>
              <a:rPr lang="nl-NL" sz="1400" b="1" dirty="0" err="1" smtClean="0">
                <a:solidFill>
                  <a:srgbClr val="E89E00"/>
                </a:solidFill>
                <a:ea typeface="+mj-ea"/>
                <a:cs typeface="+mj-cs"/>
              </a:rPr>
              <a:t>Troponine</a:t>
            </a:r>
            <a:r>
              <a:rPr lang="nl-NL" sz="1400" b="1" dirty="0" smtClean="0">
                <a:ea typeface="+mj-ea"/>
                <a:cs typeface="+mj-cs"/>
              </a:rPr>
              <a:t> </a:t>
            </a:r>
            <a:r>
              <a:rPr lang="nl-NL" sz="1400" dirty="0" err="1" smtClean="0">
                <a:ea typeface="+mj-ea"/>
                <a:cs typeface="+mj-cs"/>
              </a:rPr>
              <a:t>NHGnummers</a:t>
            </a:r>
            <a:r>
              <a:rPr lang="nl-NL" sz="1400" dirty="0" smtClean="0">
                <a:ea typeface="+mj-ea"/>
                <a:cs typeface="+mj-cs"/>
              </a:rPr>
              <a:t> 1367,1368,3297,3625,3626,37757,3758</a:t>
            </a:r>
          </a:p>
          <a:p>
            <a:r>
              <a:rPr lang="nl-NL" sz="1400" b="1" dirty="0" smtClean="0">
                <a:solidFill>
                  <a:srgbClr val="E89E00"/>
                </a:solidFill>
                <a:ea typeface="+mj-ea"/>
                <a:cs typeface="+mj-cs"/>
              </a:rPr>
              <a:t>D-dimeer</a:t>
            </a:r>
            <a:r>
              <a:rPr lang="nl-NL" sz="1400" b="1" dirty="0" smtClean="0">
                <a:ea typeface="+mj-ea"/>
                <a:cs typeface="+mj-cs"/>
              </a:rPr>
              <a:t> </a:t>
            </a:r>
            <a:r>
              <a:rPr lang="nl-NL" sz="1400" dirty="0" err="1" smtClean="0">
                <a:ea typeface="+mj-ea"/>
                <a:cs typeface="+mj-cs"/>
              </a:rPr>
              <a:t>NHGnummers</a:t>
            </a:r>
            <a:r>
              <a:rPr lang="nl-NL" sz="1400" dirty="0" smtClean="0">
                <a:ea typeface="+mj-ea"/>
                <a:cs typeface="+mj-cs"/>
              </a:rPr>
              <a:t> 234,3354,3756</a:t>
            </a:r>
            <a:r>
              <a:rPr lang="nl-NL" sz="1400" dirty="0">
                <a:solidFill>
                  <a:srgbClr val="FF0000"/>
                </a:solidFill>
              </a:rPr>
              <a:t>	</a:t>
            </a:r>
            <a:endParaRPr lang="nl-NL" sz="1400" dirty="0" smtClean="0">
              <a:solidFill>
                <a:srgbClr val="FF0000"/>
              </a:solidFill>
            </a:endParaRPr>
          </a:p>
          <a:p>
            <a:r>
              <a:rPr lang="nl-NL" sz="1400" dirty="0" smtClean="0">
                <a:solidFill>
                  <a:srgbClr val="E89E00"/>
                </a:solidFill>
              </a:rPr>
              <a:t>Aanwezigheid chronische en/of vasculaire aandoeningen op moment van test: </a:t>
            </a:r>
          </a:p>
          <a:p>
            <a:r>
              <a:rPr lang="nl-NL" sz="1400" dirty="0" smtClean="0">
                <a:solidFill>
                  <a:prstClr val="black"/>
                </a:solidFill>
              </a:rPr>
              <a:t>HVZ</a:t>
            </a:r>
            <a:r>
              <a:rPr lang="nl-NL" sz="1400" dirty="0">
                <a:solidFill>
                  <a:prstClr val="black"/>
                </a:solidFill>
              </a:rPr>
              <a:t>, hart- en vaatziekten; ICPC codes: K74*;K75*,K76*,K89, </a:t>
            </a:r>
            <a:r>
              <a:rPr lang="nl-NL" sz="1400" dirty="0" smtClean="0">
                <a:solidFill>
                  <a:prstClr val="black"/>
                </a:solidFill>
              </a:rPr>
              <a:t>K90/K90.00/K90.03,K92.01,K99.01</a:t>
            </a:r>
          </a:p>
          <a:p>
            <a:r>
              <a:rPr lang="nl-NL" sz="1400" dirty="0" smtClean="0">
                <a:solidFill>
                  <a:prstClr val="black"/>
                </a:solidFill>
              </a:rPr>
              <a:t>Hypertensie</a:t>
            </a:r>
            <a:r>
              <a:rPr lang="nl-NL" sz="1400" dirty="0">
                <a:solidFill>
                  <a:prstClr val="black"/>
                </a:solidFill>
              </a:rPr>
              <a:t>: K86 en/of K87 </a:t>
            </a:r>
            <a:endParaRPr lang="nl-NL" sz="1400" dirty="0" smtClean="0">
              <a:solidFill>
                <a:prstClr val="black"/>
              </a:solidFill>
            </a:endParaRPr>
          </a:p>
          <a:p>
            <a:r>
              <a:rPr lang="nl-NL" sz="1400" dirty="0" smtClean="0">
                <a:solidFill>
                  <a:prstClr val="black"/>
                </a:solidFill>
              </a:rPr>
              <a:t>T93 vetstofwisselingsstoornis</a:t>
            </a:r>
          </a:p>
          <a:p>
            <a:r>
              <a:rPr lang="nl-NL" sz="1400" dirty="0" smtClean="0">
                <a:solidFill>
                  <a:prstClr val="black"/>
                </a:solidFill>
              </a:rPr>
              <a:t>CVRM</a:t>
            </a:r>
            <a:r>
              <a:rPr lang="nl-NL" sz="1400" dirty="0">
                <a:solidFill>
                  <a:prstClr val="black"/>
                </a:solidFill>
              </a:rPr>
              <a:t>: HVZ en/of Hypertensie en/of T93 en/of </a:t>
            </a:r>
            <a:r>
              <a:rPr lang="nl-NL" sz="1400" dirty="0" smtClean="0">
                <a:solidFill>
                  <a:prstClr val="black"/>
                </a:solidFill>
              </a:rPr>
              <a:t>K49.01</a:t>
            </a:r>
          </a:p>
          <a:p>
            <a:r>
              <a:rPr lang="nl-NL" sz="1400" dirty="0" smtClean="0">
                <a:solidFill>
                  <a:prstClr val="black"/>
                </a:solidFill>
              </a:rPr>
              <a:t>Cardio </a:t>
            </a:r>
            <a:r>
              <a:rPr lang="nl-NL" sz="1400" dirty="0">
                <a:solidFill>
                  <a:prstClr val="black"/>
                </a:solidFill>
              </a:rPr>
              <a:t>overig: K70,K71,K71.02,K73,K77,K78,K79,K80,K81,K82,K83,K84 (</a:t>
            </a:r>
            <a:r>
              <a:rPr lang="nl-NL" sz="1200" dirty="0">
                <a:solidFill>
                  <a:prstClr val="black"/>
                </a:solidFill>
              </a:rPr>
              <a:t>K70 Infectieziekte hartvaatstelsel; K71 Acuut reuma/reumatische hartziekte; K71.02 Acuut reuma met hartziekte; K73 Aangeboren afwijking(en) hartvaatstelsel ASD en VSD; K77 </a:t>
            </a:r>
            <a:r>
              <a:rPr lang="nl-NL" sz="1200" dirty="0" err="1">
                <a:solidFill>
                  <a:prstClr val="black"/>
                </a:solidFill>
              </a:rPr>
              <a:t>Decompensatio</a:t>
            </a:r>
            <a:r>
              <a:rPr lang="nl-NL" sz="1200" dirty="0">
                <a:solidFill>
                  <a:prstClr val="black"/>
                </a:solidFill>
              </a:rPr>
              <a:t> cordis; K78 Boezemfibrilleren/-fladderen; K79 Paroxysmale tachycardie; K80 Ectopische </a:t>
            </a:r>
            <a:r>
              <a:rPr lang="nl-NL" sz="1200" dirty="0" smtClean="0">
                <a:solidFill>
                  <a:prstClr val="black"/>
                </a:solidFill>
              </a:rPr>
              <a:t>slagen/extrasystolen:K81 Hartgeruis;K82 </a:t>
            </a:r>
            <a:r>
              <a:rPr lang="nl-NL" sz="1200" dirty="0">
                <a:solidFill>
                  <a:prstClr val="black"/>
                </a:solidFill>
              </a:rPr>
              <a:t>Cor pulmonale; K83 Niet-reumatische klepaandoening; K84 Andere hartziekte(n); K84.01 </a:t>
            </a:r>
            <a:r>
              <a:rPr lang="nl-NL" sz="1200" dirty="0" smtClean="0">
                <a:solidFill>
                  <a:prstClr val="black"/>
                </a:solidFill>
              </a:rPr>
              <a:t>WPW-syndroom;K84.02 </a:t>
            </a:r>
            <a:r>
              <a:rPr lang="nl-NL" sz="1200" dirty="0">
                <a:solidFill>
                  <a:prstClr val="black"/>
                </a:solidFill>
              </a:rPr>
              <a:t>Atrioventriculair </a:t>
            </a:r>
            <a:r>
              <a:rPr lang="nl-NL" sz="1200" dirty="0" smtClean="0">
                <a:solidFill>
                  <a:prstClr val="black"/>
                </a:solidFill>
              </a:rPr>
              <a:t>blok;K84.03 Cardiomyopathie;K84.07 </a:t>
            </a:r>
            <a:r>
              <a:rPr lang="nl-NL" sz="1200" dirty="0">
                <a:solidFill>
                  <a:prstClr val="black"/>
                </a:solidFill>
              </a:rPr>
              <a:t>Lang QT interval syndroom (</a:t>
            </a:r>
            <a:r>
              <a:rPr lang="nl-NL" sz="1200" dirty="0" smtClean="0">
                <a:solidFill>
                  <a:prstClr val="black"/>
                </a:solidFill>
              </a:rPr>
              <a:t>LQTS)</a:t>
            </a:r>
          </a:p>
          <a:p>
            <a:r>
              <a:rPr lang="nl-NL" sz="1400" dirty="0" err="1" smtClean="0">
                <a:solidFill>
                  <a:prstClr val="black"/>
                </a:solidFill>
              </a:rPr>
              <a:t>Cardiovasc</a:t>
            </a:r>
            <a:r>
              <a:rPr lang="nl-NL" sz="1400" dirty="0" smtClean="0">
                <a:solidFill>
                  <a:prstClr val="black"/>
                </a:solidFill>
              </a:rPr>
              <a:t> totaal/Som </a:t>
            </a:r>
            <a:r>
              <a:rPr lang="nl-NL" sz="1400" dirty="0">
                <a:solidFill>
                  <a:prstClr val="black"/>
                </a:solidFill>
              </a:rPr>
              <a:t>van </a:t>
            </a:r>
            <a:r>
              <a:rPr lang="nl-NL" sz="1400" dirty="0" smtClean="0">
                <a:solidFill>
                  <a:prstClr val="black"/>
                </a:solidFill>
              </a:rPr>
              <a:t>cardio: </a:t>
            </a:r>
            <a:r>
              <a:rPr lang="nl-NL" sz="1400" dirty="0" smtClean="0">
                <a:solidFill>
                  <a:srgbClr val="000000"/>
                </a:solidFill>
                <a:latin typeface="Calibri" panose="020F0502020204030204" pitchFamily="34" charset="0"/>
                <a:ea typeface="Times New Roman" panose="02020603050405020304" pitchFamily="18" charset="0"/>
              </a:rPr>
              <a:t>Alle </a:t>
            </a:r>
            <a:r>
              <a:rPr lang="nl-NL" sz="1400" dirty="0">
                <a:solidFill>
                  <a:srgbClr val="000000"/>
                </a:solidFill>
                <a:latin typeface="Calibri" panose="020F0502020204030204" pitchFamily="34" charset="0"/>
                <a:ea typeface="Times New Roman" panose="02020603050405020304" pitchFamily="18" charset="0"/>
              </a:rPr>
              <a:t>cardiovasculaire ziekten: HVZ en/of hypertensie en/of hypercholesterolemie en/of cardiovasculair overig</a:t>
            </a:r>
            <a:endParaRPr lang="nl-NL" sz="1400" dirty="0">
              <a:solidFill>
                <a:prstClr val="black"/>
              </a:solidFill>
            </a:endParaRPr>
          </a:p>
          <a:p>
            <a:endParaRPr lang="nl-NL" sz="1400" dirty="0"/>
          </a:p>
          <a:p>
            <a:endParaRPr lang="nl-NL" sz="1400" dirty="0"/>
          </a:p>
        </p:txBody>
      </p:sp>
    </p:spTree>
    <p:extLst>
      <p:ext uri="{BB962C8B-B14F-4D97-AF65-F5344CB8AC3E}">
        <p14:creationId xmlns:p14="http://schemas.microsoft.com/office/powerpoint/2010/main" val="293733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dirty="0"/>
              <a:t>Onderdelen </a:t>
            </a:r>
            <a:endParaRPr lang="nl-NL" dirty="0"/>
          </a:p>
        </p:txBody>
      </p:sp>
      <p:sp>
        <p:nvSpPr>
          <p:cNvPr id="3" name="Tijdelijke aanduiding voor inhoud 2"/>
          <p:cNvSpPr>
            <a:spLocks noGrp="1"/>
          </p:cNvSpPr>
          <p:nvPr>
            <p:ph sz="half" idx="1"/>
          </p:nvPr>
        </p:nvSpPr>
        <p:spPr>
          <a:xfrm>
            <a:off x="673100" y="2350009"/>
            <a:ext cx="10137468" cy="3559178"/>
          </a:xfrm>
        </p:spPr>
        <p:txBody>
          <a:bodyPr/>
          <a:lstStyle/>
          <a:p>
            <a:pPr marL="342900" indent="-342900">
              <a:buFont typeface="Arial" panose="020B0604020202020204" pitchFamily="34" charset="0"/>
              <a:buChar char="•"/>
            </a:pPr>
            <a:r>
              <a:rPr lang="nl-NL" b="1" dirty="0" smtClean="0"/>
              <a:t>Begrippen sensitiviteit, specificiteit, negatief voorspellende waarde</a:t>
            </a:r>
          </a:p>
          <a:p>
            <a:pPr marL="342900" indent="-342900">
              <a:buFont typeface="Arial" panose="020B0604020202020204" pitchFamily="34" charset="0"/>
              <a:buChar char="•"/>
            </a:pPr>
            <a:endParaRPr lang="nl-NL" b="1" dirty="0" smtClean="0"/>
          </a:p>
          <a:p>
            <a:pPr marL="342900" indent="-342900">
              <a:buFont typeface="Arial" panose="020B0604020202020204" pitchFamily="34" charset="0"/>
              <a:buChar char="•"/>
            </a:pPr>
            <a:r>
              <a:rPr lang="nl-NL" b="1" dirty="0" smtClean="0"/>
              <a:t>BNP</a:t>
            </a:r>
            <a:endParaRPr lang="nl-NL" b="1" dirty="0"/>
          </a:p>
          <a:p>
            <a:pPr marL="342900" indent="-342900">
              <a:buFont typeface="Arial" panose="020B0604020202020204" pitchFamily="34" charset="0"/>
              <a:buChar char="•"/>
            </a:pPr>
            <a:endParaRPr lang="nl-NL" b="1" dirty="0"/>
          </a:p>
          <a:p>
            <a:pPr marL="342900" indent="-342900">
              <a:buFont typeface="Arial" panose="020B0604020202020204" pitchFamily="34" charset="0"/>
              <a:buChar char="•"/>
            </a:pPr>
            <a:r>
              <a:rPr lang="nl-NL" b="1" dirty="0" err="1"/>
              <a:t>Troponine</a:t>
            </a:r>
            <a:endParaRPr lang="nl-NL" b="1" dirty="0"/>
          </a:p>
          <a:p>
            <a:pPr marL="342900" indent="-342900">
              <a:buFont typeface="Arial" panose="020B0604020202020204" pitchFamily="34" charset="0"/>
              <a:buChar char="•"/>
            </a:pPr>
            <a:endParaRPr lang="nl-NL" b="1" dirty="0"/>
          </a:p>
          <a:p>
            <a:pPr marL="342900" indent="-342900">
              <a:buFont typeface="Arial" panose="020B0604020202020204" pitchFamily="34" charset="0"/>
              <a:buChar char="•"/>
            </a:pPr>
            <a:r>
              <a:rPr lang="nl-NL" b="1" dirty="0"/>
              <a:t>D-dimeer</a:t>
            </a:r>
          </a:p>
          <a:p>
            <a:endParaRPr lang="nl-NL" dirty="0"/>
          </a:p>
        </p:txBody>
      </p:sp>
    </p:spTree>
    <p:extLst>
      <p:ext uri="{BB962C8B-B14F-4D97-AF65-F5344CB8AC3E}">
        <p14:creationId xmlns:p14="http://schemas.microsoft.com/office/powerpoint/2010/main" val="176740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249518"/>
            <a:ext cx="9765654" cy="646331"/>
          </a:xfrm>
        </p:spPr>
        <p:txBody>
          <a:bodyPr/>
          <a:lstStyle/>
          <a:p>
            <a:r>
              <a:rPr lang="it-IT" dirty="0"/>
              <a:t>Spiegelinformatie</a:t>
            </a:r>
          </a:p>
        </p:txBody>
      </p:sp>
      <p:sp>
        <p:nvSpPr>
          <p:cNvPr id="3" name="Rechthoek 2"/>
          <p:cNvSpPr/>
          <p:nvPr/>
        </p:nvSpPr>
        <p:spPr>
          <a:xfrm>
            <a:off x="711200" y="1462314"/>
            <a:ext cx="10258096" cy="438581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1" i="0" u="none" strike="noStrike" kern="1200" cap="none" spc="0" normalizeH="0" baseline="0" noProof="0" dirty="0">
                <a:ln>
                  <a:noFill/>
                </a:ln>
                <a:solidFill>
                  <a:prstClr val="black"/>
                </a:solidFill>
                <a:effectLst/>
                <a:uLnTx/>
                <a:uFillTx/>
                <a:latin typeface="Trebuchet MS"/>
              </a:rPr>
              <a:t>Online enquête resultaten:</a:t>
            </a:r>
            <a:endParaRPr kumimoji="0" lang="nl-NL" sz="2300" b="0" i="0" u="none" strike="noStrike" kern="1200" cap="none" spc="0" normalizeH="0" baseline="0" noProof="0" dirty="0">
              <a:ln>
                <a:noFill/>
              </a:ln>
              <a:solidFill>
                <a:prstClr val="black"/>
              </a:solidFill>
              <a:effectLst/>
              <a:uLnTx/>
              <a:uFillTx/>
              <a:latin typeface="Trebuchet M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Trebuchet MS"/>
              </a:rPr>
              <a:t>Ingevuld door </a:t>
            </a:r>
            <a:r>
              <a:rPr lang="nl-NL" sz="2300" dirty="0">
                <a:latin typeface="Trebuchet MS"/>
              </a:rPr>
              <a:t>X</a:t>
            </a:r>
            <a:r>
              <a:rPr kumimoji="0" lang="nl-NL" sz="2300" b="0" i="0" u="none" strike="noStrike" kern="1200" cap="none" spc="0" normalizeH="0" baseline="0" noProof="0" dirty="0" smtClean="0">
                <a:ln>
                  <a:noFill/>
                </a:ln>
                <a:effectLst/>
                <a:uLnTx/>
                <a:uFillTx/>
                <a:latin typeface="Trebuchet MS"/>
              </a:rPr>
              <a:t> huisartsen</a:t>
            </a:r>
            <a:r>
              <a:rPr kumimoji="0" lang="nl-NL" sz="2300" b="0" i="0" u="none" strike="noStrike" kern="1200" cap="none" spc="0" normalizeH="0" noProof="0" dirty="0" smtClean="0">
                <a:ln>
                  <a:noFill/>
                </a:ln>
                <a:effectLst/>
                <a:uLnTx/>
                <a:uFillTx/>
                <a:latin typeface="Trebuchet MS"/>
              </a:rPr>
              <a:t> </a:t>
            </a:r>
            <a:r>
              <a:rPr kumimoji="0" lang="nl-NL" sz="2300" b="0" i="0" u="none" strike="noStrike" kern="1200" cap="none" spc="0" normalizeH="0" baseline="0" noProof="0" dirty="0" smtClean="0">
                <a:ln>
                  <a:noFill/>
                </a:ln>
                <a:effectLst/>
                <a:uLnTx/>
                <a:uFillTx/>
                <a:latin typeface="Trebuchet MS"/>
              </a:rPr>
              <a:t>van </a:t>
            </a:r>
            <a:r>
              <a:rPr kumimoji="0" lang="nl-NL" sz="2300" b="0" i="0" u="none" strike="noStrike" kern="1200" cap="none" spc="0" normalizeH="0" baseline="0" noProof="0" dirty="0">
                <a:ln>
                  <a:noFill/>
                </a:ln>
                <a:effectLst/>
                <a:uLnTx/>
                <a:uFillTx/>
                <a:latin typeface="Trebuchet MS"/>
              </a:rPr>
              <a:t>de </a:t>
            </a:r>
            <a:r>
              <a:rPr kumimoji="0" lang="nl-NL" sz="2300" b="0" i="0" u="none" strike="noStrike" kern="1200" cap="none" spc="0" normalizeH="0" baseline="0" noProof="0" dirty="0" smtClean="0">
                <a:ln>
                  <a:noFill/>
                </a:ln>
                <a:effectLst/>
                <a:uLnTx/>
                <a:uFillTx/>
                <a:latin typeface="Trebuchet MS"/>
              </a:rPr>
              <a:t>wijkgroep </a:t>
            </a:r>
            <a:r>
              <a:rPr lang="nl-NL" sz="2300" dirty="0" smtClean="0">
                <a:latin typeface="Trebuchet MS"/>
              </a:rPr>
              <a:t>X</a:t>
            </a:r>
            <a:endParaRPr kumimoji="0" lang="nl-NL" sz="2300" b="0" i="0" u="none" strike="noStrike" kern="1200" cap="none" spc="0" normalizeH="0" baseline="0" noProof="0" dirty="0" smtClean="0">
              <a:ln>
                <a:noFill/>
              </a:ln>
              <a:effectLst/>
              <a:uLnTx/>
              <a:uFillTx/>
              <a:latin typeface="Trebuchet M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smtClean="0">
                <a:ln>
                  <a:noFill/>
                </a:ln>
                <a:effectLst/>
                <a:uLnTx/>
                <a:uFillTx/>
                <a:latin typeface="Trebuchet MS"/>
              </a:rPr>
              <a:t>Invultijd</a:t>
            </a:r>
            <a:r>
              <a:rPr kumimoji="0" lang="nl-NL" sz="2300" b="0" i="0" u="none" strike="noStrike" kern="1200" cap="none" spc="0" normalizeH="0" baseline="0" noProof="0" dirty="0">
                <a:ln>
                  <a:noFill/>
                </a:ln>
                <a:effectLst/>
                <a:uLnTx/>
                <a:uFillTx/>
                <a:latin typeface="Trebuchet MS"/>
              </a:rPr>
              <a:t>: </a:t>
            </a:r>
            <a:r>
              <a:rPr kumimoji="0" lang="nl-NL" sz="2300" b="0" i="0" u="none" strike="noStrike" kern="1200" cap="none" spc="0" normalizeH="0" baseline="0" noProof="0" dirty="0" smtClean="0">
                <a:ln>
                  <a:noFill/>
                </a:ln>
                <a:effectLst/>
                <a:uLnTx/>
                <a:uFillTx/>
                <a:latin typeface="Trebuchet MS"/>
              </a:rPr>
              <a:t>gemiddeld </a:t>
            </a:r>
            <a:r>
              <a:rPr lang="nl-NL" sz="2300" noProof="0" dirty="0">
                <a:latin typeface="Trebuchet MS"/>
              </a:rPr>
              <a:t>X</a:t>
            </a:r>
            <a:r>
              <a:rPr lang="nl-NL" sz="2300" dirty="0" smtClean="0">
                <a:latin typeface="Trebuchet MS"/>
              </a:rPr>
              <a:t> minuten</a:t>
            </a:r>
            <a:endParaRPr kumimoji="0" lang="nl-NL" sz="2300" b="0" i="0" u="none" strike="noStrike" kern="1200" cap="none" spc="0" normalizeH="0" baseline="0" noProof="0" dirty="0" smtClean="0">
              <a:ln>
                <a:noFill/>
              </a:ln>
              <a:effectLst/>
              <a:uLnTx/>
              <a:uFillTx/>
              <a:latin typeface="Trebuchet MS"/>
            </a:endParaRPr>
          </a:p>
          <a:p>
            <a:pPr lvl="1">
              <a:defRPr/>
            </a:pPr>
            <a:endParaRPr kumimoji="0" lang="nl-NL" sz="2300" b="0" i="0" u="none" strike="noStrike" kern="1200" cap="none" spc="0" normalizeH="0" baseline="0" noProof="0" dirty="0" smtClean="0">
              <a:ln>
                <a:noFill/>
              </a:ln>
              <a:solidFill>
                <a:prstClr val="black"/>
              </a:solidFill>
              <a:effectLst/>
              <a:uLnTx/>
              <a:uFillTx/>
              <a:latin typeface="Trebuchet MS"/>
            </a:endParaRPr>
          </a:p>
          <a:p>
            <a:pPr lvl="1">
              <a:defRPr/>
            </a:pPr>
            <a:endParaRPr kumimoji="0" lang="nl-NL" sz="2300" b="0" i="0" u="none" strike="noStrike" kern="1200" cap="none" spc="0" normalizeH="0" baseline="0" noProof="0" dirty="0">
              <a:ln>
                <a:noFill/>
              </a:ln>
              <a:solidFill>
                <a:prstClr val="black"/>
              </a:solidFill>
              <a:effectLst/>
              <a:uLnTx/>
              <a:uFillTx/>
              <a:latin typeface="Trebuchet M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1" i="0" u="none" strike="noStrike" kern="1200" cap="none" spc="0" normalizeH="0" baseline="0" noProof="0" dirty="0">
                <a:ln>
                  <a:noFill/>
                </a:ln>
                <a:solidFill>
                  <a:prstClr val="black"/>
                </a:solidFill>
                <a:effectLst/>
                <a:uLnTx/>
                <a:uFillTx/>
                <a:latin typeface="Trebuchet MS"/>
              </a:rPr>
              <a:t>HIS-cijfers </a:t>
            </a:r>
            <a:r>
              <a:rPr kumimoji="0" lang="nl-NL" sz="2300" i="0" u="none" strike="noStrike" kern="1200" cap="none" spc="0" normalizeH="0" baseline="0" noProof="0" dirty="0">
                <a:ln>
                  <a:noFill/>
                </a:ln>
                <a:solidFill>
                  <a:prstClr val="black"/>
                </a:solidFill>
                <a:effectLst/>
                <a:uLnTx/>
                <a:uFillTx/>
                <a:latin typeface="Trebuchet MS"/>
              </a:rPr>
              <a:t>(details</a:t>
            </a:r>
            <a:r>
              <a:rPr kumimoji="0" lang="nl-NL" sz="2300" i="0" u="none" strike="noStrike" kern="1200" cap="none" spc="0" normalizeH="0" noProof="0" dirty="0">
                <a:ln>
                  <a:noFill/>
                </a:ln>
                <a:solidFill>
                  <a:prstClr val="black"/>
                </a:solidFill>
                <a:effectLst/>
                <a:uLnTx/>
                <a:uFillTx/>
                <a:latin typeface="Trebuchet MS"/>
              </a:rPr>
              <a:t> in </a:t>
            </a:r>
            <a:r>
              <a:rPr lang="nl-NL" sz="2300" noProof="0" dirty="0" smtClean="0">
                <a:solidFill>
                  <a:prstClr val="black"/>
                </a:solidFill>
                <a:latin typeface="Trebuchet MS"/>
              </a:rPr>
              <a:t>annex</a:t>
            </a:r>
            <a:r>
              <a:rPr lang="nl-NL" sz="2300" dirty="0" smtClean="0">
                <a:solidFill>
                  <a:prstClr val="black"/>
                </a:solidFill>
                <a:latin typeface="Trebuchet MS"/>
              </a:rPr>
              <a:t> </a:t>
            </a:r>
            <a:r>
              <a:rPr lang="nl-NL" sz="2300" dirty="0">
                <a:solidFill>
                  <a:prstClr val="black"/>
                </a:solidFill>
                <a:latin typeface="Trebuchet MS"/>
              </a:rPr>
              <a:t>1, laatste dia):</a:t>
            </a:r>
            <a:endParaRPr kumimoji="0" lang="nl-NL" sz="2300" i="0" u="none" strike="noStrike" kern="1200" cap="none" spc="0" normalizeH="0" baseline="0" noProof="0" dirty="0">
              <a:ln>
                <a:noFill/>
              </a:ln>
              <a:solidFill>
                <a:schemeClr val="tx1">
                  <a:lumMod val="95000"/>
                  <a:lumOff val="5000"/>
                </a:schemeClr>
              </a:solidFill>
              <a:effectLst/>
              <a:uLnTx/>
              <a:uFillTx/>
              <a:latin typeface="Trebuchet M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smtClean="0">
                <a:ln>
                  <a:noFill/>
                </a:ln>
                <a:effectLst/>
                <a:uLnTx/>
                <a:uFillTx/>
              </a:rPr>
              <a:t>BRON</a:t>
            </a:r>
            <a:r>
              <a:rPr kumimoji="0" lang="nl-NL" sz="2300" b="0" i="0" u="none" strike="noStrike" kern="1200" cap="none" spc="0" normalizeH="0" noProof="0" dirty="0" smtClean="0">
                <a:ln>
                  <a:noFill/>
                </a:ln>
                <a:effectLst/>
                <a:uLnTx/>
                <a:uFillTx/>
              </a:rPr>
              <a:t> database, </a:t>
            </a:r>
            <a:r>
              <a:rPr kumimoji="0" lang="nl-NL" sz="2300" b="0" i="0" u="none" strike="noStrike" kern="1200" cap="none" spc="0" normalizeH="0" noProof="0" dirty="0">
                <a:ln>
                  <a:noFill/>
                </a:ln>
                <a:effectLst/>
                <a:uLnTx/>
                <a:uFillTx/>
              </a:rPr>
              <a:t>afgelopen 5 jaar (</a:t>
            </a:r>
            <a:r>
              <a:rPr kumimoji="0" lang="nl-NL" sz="2300" b="0" i="0" u="none" strike="noStrike" kern="1200" cap="none" spc="0" normalizeH="0" noProof="0" dirty="0" smtClean="0">
                <a:ln>
                  <a:noFill/>
                </a:ln>
                <a:effectLst/>
                <a:uLnTx/>
                <a:uFillTx/>
              </a:rPr>
              <a:t>01-01-JAAR </a:t>
            </a:r>
            <a:r>
              <a:rPr kumimoji="0" lang="nl-NL" sz="2300" b="0" i="0" u="none" strike="noStrike" kern="1200" cap="none" spc="0" normalizeH="0" noProof="0" dirty="0">
                <a:ln>
                  <a:noFill/>
                </a:ln>
                <a:effectLst/>
                <a:uLnTx/>
                <a:uFillTx/>
              </a:rPr>
              <a:t>t/m </a:t>
            </a:r>
            <a:r>
              <a:rPr lang="nl-NL" sz="2300" dirty="0" smtClean="0"/>
              <a:t>31</a:t>
            </a:r>
            <a:r>
              <a:rPr kumimoji="0" lang="nl-NL" sz="2300" b="0" i="0" u="none" strike="noStrike" kern="1200" cap="none" spc="0" normalizeH="0" noProof="0" dirty="0" smtClean="0">
                <a:ln>
                  <a:noFill/>
                </a:ln>
                <a:effectLst/>
                <a:uLnTx/>
                <a:uFillTx/>
              </a:rPr>
              <a:t>-12-JAAR)</a:t>
            </a:r>
            <a:endParaRPr kumimoji="0" lang="nl-NL" sz="2300" b="0" i="0" u="none" strike="noStrike" kern="1200" cap="none" spc="0" normalizeH="0" noProof="0" dirty="0">
              <a:ln>
                <a:noFill/>
              </a:ln>
              <a:effectLst/>
              <a:uLnTx/>
              <a:uFillTx/>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300" dirty="0"/>
              <a:t>Vaste patiënten ingeschreven op </a:t>
            </a:r>
            <a:r>
              <a:rPr lang="nl-NL" sz="2300" dirty="0" smtClean="0"/>
              <a:t>01-01-JAAR</a:t>
            </a:r>
            <a:endParaRPr lang="nl-NL" sz="2300" dirty="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300" dirty="0"/>
              <a:t>Alle </a:t>
            </a:r>
            <a:r>
              <a:rPr lang="nl-NL" sz="2300" dirty="0" smtClean="0"/>
              <a:t>leeftijden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300" dirty="0" smtClean="0"/>
              <a:t>Voor </a:t>
            </a:r>
            <a:r>
              <a:rPr lang="nl-NL" sz="2300" dirty="0" err="1"/>
              <a:t>Troponine</a:t>
            </a:r>
            <a:r>
              <a:rPr lang="nl-NL" sz="2300" dirty="0"/>
              <a:t> en BNP testen wordt leeftijdsgrens van 40 jaar of ouder aangehouden. Voor D-Dimeer 18 jaar of ouder.</a:t>
            </a:r>
          </a:p>
          <a:p>
            <a:pPr marR="0" lvl="1" algn="l" defTabSz="914400" rtl="0" eaLnBrk="1" fontAlgn="auto" latinLnBrk="0" hangingPunct="1">
              <a:lnSpc>
                <a:spcPct val="100000"/>
              </a:lnSpc>
              <a:spcBef>
                <a:spcPts val="0"/>
              </a:spcBef>
              <a:spcAft>
                <a:spcPts val="0"/>
              </a:spcAft>
              <a:buClrTx/>
              <a:buSzTx/>
              <a:tabLst/>
              <a:defRPr/>
            </a:pPr>
            <a:endParaRPr kumimoji="0" lang="nl-NL" sz="2300" b="0" i="0" u="none" strike="noStrike" kern="1200" cap="none" spc="0" normalizeH="0" noProof="0" dirty="0">
              <a:ln>
                <a:noFill/>
              </a:ln>
              <a:solidFill>
                <a:srgbClr val="FF0000"/>
              </a:solidFill>
              <a:effectLst/>
              <a:uLnTx/>
              <a:uFillTx/>
              <a:latin typeface="Trebuchet MS"/>
            </a:endParaRPr>
          </a:p>
        </p:txBody>
      </p:sp>
    </p:spTree>
    <p:extLst>
      <p:ext uri="{BB962C8B-B14F-4D97-AF65-F5344CB8AC3E}">
        <p14:creationId xmlns:p14="http://schemas.microsoft.com/office/powerpoint/2010/main" val="207276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3835309653"/>
              </p:ext>
            </p:extLst>
          </p:nvPr>
        </p:nvGraphicFramePr>
        <p:xfrm>
          <a:off x="764857" y="2427086"/>
          <a:ext cx="9658339" cy="2471805"/>
        </p:xfrm>
        <a:graphic>
          <a:graphicData uri="http://schemas.openxmlformats.org/drawingml/2006/table">
            <a:tbl>
              <a:tblPr firstRow="1" firstCol="1" bandRow="1">
                <a:tableStyleId>{5C22544A-7EE6-4342-B048-85BDC9FD1C3A}</a:tableStyleId>
              </a:tblPr>
              <a:tblGrid>
                <a:gridCol w="619563">
                  <a:extLst>
                    <a:ext uri="{9D8B030D-6E8A-4147-A177-3AD203B41FA5}">
                      <a16:colId xmlns:a16="http://schemas.microsoft.com/office/drawing/2014/main" val="3152458945"/>
                    </a:ext>
                  </a:extLst>
                </a:gridCol>
                <a:gridCol w="6518984">
                  <a:extLst>
                    <a:ext uri="{9D8B030D-6E8A-4147-A177-3AD203B41FA5}">
                      <a16:colId xmlns:a16="http://schemas.microsoft.com/office/drawing/2014/main" val="4132279633"/>
                    </a:ext>
                  </a:extLst>
                </a:gridCol>
                <a:gridCol w="2519792">
                  <a:extLst>
                    <a:ext uri="{9D8B030D-6E8A-4147-A177-3AD203B41FA5}">
                      <a16:colId xmlns:a16="http://schemas.microsoft.com/office/drawing/2014/main" val="1620072653"/>
                    </a:ext>
                  </a:extLst>
                </a:gridCol>
              </a:tblGrid>
              <a:tr h="308928">
                <a:tc gridSpan="2">
                  <a:txBody>
                    <a:bodyPr/>
                    <a:lstStyle/>
                    <a:p>
                      <a:pPr>
                        <a:lnSpc>
                          <a:spcPct val="115000"/>
                        </a:lnSpc>
                        <a:spcAft>
                          <a:spcPts val="1000"/>
                        </a:spcAft>
                      </a:pPr>
                      <a:r>
                        <a:rPr lang="nl-NL" sz="2000" dirty="0">
                          <a:effectLst/>
                        </a:rPr>
                        <a:t>Praktijken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hMerge="1">
                  <a:txBody>
                    <a:bodyPr/>
                    <a:lstStyle/>
                    <a:p>
                      <a:endParaRPr lang="nl-NL"/>
                    </a:p>
                  </a:txBody>
                  <a:tcPr/>
                </a:tc>
                <a:tc>
                  <a:txBody>
                    <a:bodyPr/>
                    <a:lstStyle/>
                    <a:p>
                      <a:pPr>
                        <a:lnSpc>
                          <a:spcPct val="115000"/>
                        </a:lnSpc>
                        <a:spcAft>
                          <a:spcPts val="1000"/>
                        </a:spcAft>
                      </a:pPr>
                      <a:r>
                        <a:rPr lang="nl-NL" sz="2000" dirty="0">
                          <a:effectLst/>
                        </a:rPr>
                        <a:t>Afkorting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extLst>
                  <a:ext uri="{0D108BD9-81ED-4DB2-BD59-A6C34878D82A}">
                    <a16:rowId xmlns:a16="http://schemas.microsoft.com/office/drawing/2014/main" val="868236830"/>
                  </a:ext>
                </a:extLst>
              </a:tr>
              <a:tr h="337273">
                <a:tc>
                  <a:txBody>
                    <a:bodyPr/>
                    <a:lstStyle/>
                    <a:p>
                      <a:r>
                        <a:rPr lang="nl-NL" dirty="0" smtClean="0"/>
                        <a:t>P1</a:t>
                      </a:r>
                      <a:endParaRPr lang="nl-NL" dirty="0"/>
                    </a:p>
                  </a:txBody>
                  <a:tcPr marL="68580" marR="68580" marT="0" marB="0">
                    <a:solidFill>
                      <a:srgbClr val="003741"/>
                    </a:solidFill>
                  </a:tcPr>
                </a:tc>
                <a:tc>
                  <a:txBody>
                    <a:bodyPr/>
                    <a:lstStyle/>
                    <a:p>
                      <a:r>
                        <a:rPr lang="nl-NL" dirty="0" smtClean="0"/>
                        <a:t>Praktijk 1</a:t>
                      </a:r>
                      <a:endParaRPr lang="nl-NL" dirty="0"/>
                    </a:p>
                  </a:txBody>
                  <a:tcPr marL="9525" marR="9525" marT="9525" marB="0" anchor="b"/>
                </a:tc>
                <a:tc>
                  <a:txBody>
                    <a:bodyPr/>
                    <a:lstStyle/>
                    <a:p>
                      <a:endParaRPr lang="nl-NL" dirty="0"/>
                    </a:p>
                  </a:txBody>
                  <a:tcPr marL="9525" marR="9525" marT="9525" marB="0" anchor="b"/>
                </a:tc>
                <a:extLst>
                  <a:ext uri="{0D108BD9-81ED-4DB2-BD59-A6C34878D82A}">
                    <a16:rowId xmlns:a16="http://schemas.microsoft.com/office/drawing/2014/main" val="1620099963"/>
                  </a:ext>
                </a:extLst>
              </a:tr>
              <a:tr h="381932">
                <a:tc>
                  <a:txBody>
                    <a:bodyPr/>
                    <a:lstStyle/>
                    <a:p>
                      <a:pPr>
                        <a:lnSpc>
                          <a:spcPct val="115000"/>
                        </a:lnSpc>
                        <a:spcAft>
                          <a:spcPts val="1000"/>
                        </a:spcAft>
                      </a:pPr>
                      <a:r>
                        <a:rPr lang="nl-NL" sz="2000" dirty="0">
                          <a:effectLst/>
                          <a:latin typeface="Calibri" panose="020F0502020204030204" pitchFamily="34" charset="0"/>
                        </a:rPr>
                        <a:t>P 2</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fontAlgn="b"/>
                      <a:r>
                        <a:rPr lang="nl-NL" dirty="0" smtClean="0"/>
                        <a:t>Praktijk 2</a:t>
                      </a:r>
                      <a:endParaRPr lang="nl-NL" sz="1800" b="0" i="0" u="none" strike="noStrike" dirty="0">
                        <a:solidFill>
                          <a:srgbClr val="000000"/>
                        </a:solidFill>
                        <a:effectLst/>
                        <a:latin typeface="+mn-lt"/>
                      </a:endParaRPr>
                    </a:p>
                  </a:txBody>
                  <a:tcPr marL="9525" marR="9525" marT="9525" marB="0" anchor="b"/>
                </a:tc>
                <a:tc>
                  <a:txBody>
                    <a:bodyPr/>
                    <a:lstStyle/>
                    <a:p>
                      <a:endParaRPr lang="nl-NL" dirty="0"/>
                    </a:p>
                  </a:txBody>
                  <a:tcPr marL="9525" marR="9525" marT="9525" marB="0" anchor="b"/>
                </a:tc>
                <a:extLst>
                  <a:ext uri="{0D108BD9-81ED-4DB2-BD59-A6C34878D82A}">
                    <a16:rowId xmlns:a16="http://schemas.microsoft.com/office/drawing/2014/main" val="1159771568"/>
                  </a:ext>
                </a:extLst>
              </a:tr>
              <a:tr h="308928">
                <a:tc>
                  <a:txBody>
                    <a:bodyPr/>
                    <a:lstStyle/>
                    <a:p>
                      <a:pPr>
                        <a:lnSpc>
                          <a:spcPct val="115000"/>
                        </a:lnSpc>
                        <a:spcAft>
                          <a:spcPts val="1000"/>
                        </a:spcAft>
                      </a:pPr>
                      <a:r>
                        <a:rPr lang="nl-NL" sz="2000" dirty="0">
                          <a:effectLst/>
                          <a:latin typeface="Calibri" panose="020F0502020204030204" pitchFamily="34" charset="0"/>
                        </a:rPr>
                        <a:t>P 3</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fontAlgn="b"/>
                      <a:r>
                        <a:rPr lang="nl-NL" dirty="0" smtClean="0"/>
                        <a:t>Praktijk 3</a:t>
                      </a:r>
                      <a:endParaRPr lang="nl-NL" sz="1800" b="0" i="0" u="none" strike="noStrike" dirty="0">
                        <a:solidFill>
                          <a:srgbClr val="000000"/>
                        </a:solidFill>
                        <a:effectLst/>
                        <a:latin typeface="+mn-lt"/>
                      </a:endParaRPr>
                    </a:p>
                  </a:txBody>
                  <a:tcPr marL="9525" marR="9525" marT="9525" marB="0" anchor="b"/>
                </a:tc>
                <a:tc>
                  <a:txBody>
                    <a:bodyPr/>
                    <a:lstStyle/>
                    <a:p>
                      <a:endParaRPr lang="nl-NL" dirty="0"/>
                    </a:p>
                  </a:txBody>
                  <a:tcPr marL="9525" marR="9525" marT="9525" marB="0" anchor="b"/>
                </a:tc>
                <a:extLst>
                  <a:ext uri="{0D108BD9-81ED-4DB2-BD59-A6C34878D82A}">
                    <a16:rowId xmlns:a16="http://schemas.microsoft.com/office/drawing/2014/main" val="3483276270"/>
                  </a:ext>
                </a:extLst>
              </a:tr>
              <a:tr h="308928">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 4</a:t>
                      </a:r>
                    </a:p>
                  </a:txBody>
                  <a:tcPr marL="68580" marR="68580" marT="0" marB="0">
                    <a:solidFill>
                      <a:srgbClr val="003741"/>
                    </a:solidFill>
                  </a:tcPr>
                </a:tc>
                <a:tc>
                  <a:txBody>
                    <a:bodyPr/>
                    <a:lstStyle/>
                    <a:p>
                      <a:pPr algn="l" fontAlgn="b"/>
                      <a:r>
                        <a:rPr lang="nl-NL" dirty="0" smtClean="0"/>
                        <a:t>Praktijk 4</a:t>
                      </a:r>
                      <a:endParaRPr lang="nl-NL" sz="1800" b="0" i="0" u="none" strike="noStrike" dirty="0">
                        <a:solidFill>
                          <a:srgbClr val="000000"/>
                        </a:solidFill>
                        <a:effectLst/>
                        <a:latin typeface="+mn-lt"/>
                      </a:endParaRPr>
                    </a:p>
                  </a:txBody>
                  <a:tcPr marL="9525" marR="9525" marT="9525" marB="0" anchor="b"/>
                </a:tc>
                <a:tc>
                  <a:txBody>
                    <a:bodyPr/>
                    <a:lstStyle/>
                    <a:p>
                      <a:endParaRPr lang="nl-NL" dirty="0"/>
                    </a:p>
                  </a:txBody>
                  <a:tcPr marL="9525" marR="9525" marT="9525" marB="0" anchor="b"/>
                </a:tc>
                <a:extLst>
                  <a:ext uri="{0D108BD9-81ED-4DB2-BD59-A6C34878D82A}">
                    <a16:rowId xmlns:a16="http://schemas.microsoft.com/office/drawing/2014/main" val="590457050"/>
                  </a:ext>
                </a:extLst>
              </a:tr>
              <a:tr h="308928">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 5</a:t>
                      </a:r>
                    </a:p>
                  </a:txBody>
                  <a:tcPr marL="68580" marR="68580" marT="0" marB="0">
                    <a:solidFill>
                      <a:srgbClr val="003741"/>
                    </a:solidFill>
                  </a:tcPr>
                </a:tc>
                <a:tc>
                  <a:txBody>
                    <a:bodyPr/>
                    <a:lstStyle/>
                    <a:p>
                      <a:pPr algn="l" fontAlgn="b"/>
                      <a:r>
                        <a:rPr lang="nl-NL" dirty="0" smtClean="0"/>
                        <a:t>Praktijk 5</a:t>
                      </a:r>
                      <a:endParaRPr lang="nl-NL" sz="1800" b="0" i="0" u="none" strike="noStrike" dirty="0">
                        <a:solidFill>
                          <a:srgbClr val="000000"/>
                        </a:solidFill>
                        <a:effectLst/>
                        <a:latin typeface="+mn-lt"/>
                      </a:endParaRPr>
                    </a:p>
                  </a:txBody>
                  <a:tcPr marL="9525" marR="9525" marT="9525" marB="0" anchor="b"/>
                </a:tc>
                <a:tc>
                  <a:txBody>
                    <a:bodyPr/>
                    <a:lstStyle/>
                    <a:p>
                      <a:endParaRPr lang="nl-NL" dirty="0"/>
                    </a:p>
                  </a:txBody>
                  <a:tcPr marL="9525" marR="9525" marT="9525" marB="0" anchor="b"/>
                </a:tc>
                <a:extLst>
                  <a:ext uri="{0D108BD9-81ED-4DB2-BD59-A6C34878D82A}">
                    <a16:rowId xmlns:a16="http://schemas.microsoft.com/office/drawing/2014/main" val="881440925"/>
                  </a:ext>
                </a:extLst>
              </a:tr>
              <a:tr h="308928">
                <a:tc>
                  <a:txBody>
                    <a:bodyPr/>
                    <a:lstStyle/>
                    <a:p>
                      <a:pPr>
                        <a:lnSpc>
                          <a:spcPct val="115000"/>
                        </a:lnSpc>
                        <a:spcAft>
                          <a:spcPts val="1000"/>
                        </a:spcAft>
                      </a:pP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fontAlgn="b"/>
                      <a:r>
                        <a:rPr lang="nl-NL" sz="1800" b="0" i="0" u="none" strike="noStrike" dirty="0" smtClean="0">
                          <a:solidFill>
                            <a:srgbClr val="000000"/>
                          </a:solidFill>
                          <a:effectLst/>
                          <a:latin typeface="+mn-lt"/>
                        </a:rPr>
                        <a:t>Wijkgroep</a:t>
                      </a:r>
                      <a:r>
                        <a:rPr lang="nl-NL" sz="1800" b="0" i="0" u="none" strike="noStrike" baseline="0" dirty="0" smtClean="0">
                          <a:solidFill>
                            <a:srgbClr val="000000"/>
                          </a:solidFill>
                          <a:effectLst/>
                          <a:latin typeface="+mn-lt"/>
                        </a:rPr>
                        <a:t> </a:t>
                      </a:r>
                      <a:endParaRPr lang="nl-NL" sz="1800" b="0" i="0" u="none" strike="noStrike" dirty="0">
                        <a:solidFill>
                          <a:srgbClr val="000000"/>
                        </a:solidFill>
                        <a:effectLst/>
                        <a:latin typeface="+mn-lt"/>
                      </a:endParaRPr>
                    </a:p>
                  </a:txBody>
                  <a:tcPr marL="9525" marR="9525" marT="9525" marB="0" anchor="b"/>
                </a:tc>
                <a:tc>
                  <a:txBody>
                    <a:bodyPr/>
                    <a:lstStyle/>
                    <a:p>
                      <a:pPr marL="0" algn="l" defTabSz="914400" rtl="0" eaLnBrk="1" fontAlgn="b" latinLnBrk="0" hangingPunct="1"/>
                      <a:r>
                        <a:rPr lang="nl-NL" sz="1800" kern="1200" dirty="0" smtClean="0">
                          <a:solidFill>
                            <a:schemeClr val="tx1"/>
                          </a:solidFill>
                          <a:latin typeface="+mn-lt"/>
                          <a:ea typeface="+mn-ea"/>
                          <a:cs typeface="+mn-cs"/>
                        </a:rPr>
                        <a:t>Wijkgroep</a:t>
                      </a:r>
                      <a:endParaRPr lang="nl-NL" sz="1800"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3504280246"/>
                  </a:ext>
                </a:extLst>
              </a:tr>
            </a:tbl>
          </a:graphicData>
        </a:graphic>
      </p:graphicFrame>
      <p:sp>
        <p:nvSpPr>
          <p:cNvPr id="5" name="Rectangle 1"/>
          <p:cNvSpPr>
            <a:spLocks noChangeArrowheads="1"/>
          </p:cNvSpPr>
          <p:nvPr/>
        </p:nvSpPr>
        <p:spPr bwMode="auto">
          <a:xfrm>
            <a:off x="627689" y="1302388"/>
            <a:ext cx="1094778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nl-NL" altLang="nl-NL" sz="2300" b="0" i="0" u="none" strike="noStrike" cap="none" normalizeH="0" baseline="0" dirty="0">
                <a:ln>
                  <a:noFill/>
                </a:ln>
                <a:effectLst/>
                <a:latin typeface="+mj-lt"/>
                <a:ea typeface="Calibri" panose="020F0502020204030204" pitchFamily="34" charset="0"/>
                <a:cs typeface="Arial" panose="020B0604020202020204" pitchFamily="34" charset="0"/>
              </a:rPr>
              <a:t>De praktijken staan steeds in onderstaande </a:t>
            </a:r>
            <a:r>
              <a:rPr kumimoji="0" lang="nl-NL" altLang="nl-NL" sz="2300" b="0" i="0" u="none" strike="noStrike" cap="none" normalizeH="0" baseline="0" dirty="0" smtClean="0">
                <a:ln>
                  <a:noFill/>
                </a:ln>
                <a:effectLst/>
                <a:latin typeface="+mj-lt"/>
                <a:ea typeface="Calibri" panose="020F0502020204030204" pitchFamily="34" charset="0"/>
                <a:cs typeface="Arial" panose="020B0604020202020204" pitchFamily="34" charset="0"/>
              </a:rPr>
              <a:t>volgorde </a:t>
            </a:r>
          </a:p>
          <a:p>
            <a:pPr marL="0" marR="0" lvl="0" indent="0" algn="l" defTabSz="914400" rtl="0" eaLnBrk="0" fontAlgn="base" latinLnBrk="0" hangingPunct="0">
              <a:lnSpc>
                <a:spcPct val="100000"/>
              </a:lnSpc>
              <a:spcBef>
                <a:spcPct val="0"/>
              </a:spcBef>
              <a:spcAft>
                <a:spcPct val="0"/>
              </a:spcAft>
              <a:buClrTx/>
              <a:buSzTx/>
              <a:tabLst/>
            </a:pPr>
            <a:r>
              <a:rPr kumimoji="0" lang="nl-NL" altLang="nl-NL" sz="2300" b="0" i="0" u="none" strike="noStrike" cap="none" normalizeH="0" baseline="0" dirty="0" smtClean="0">
                <a:ln>
                  <a:noFill/>
                </a:ln>
                <a:effectLst/>
                <a:latin typeface="+mj-lt"/>
                <a:ea typeface="Calibri" panose="020F0502020204030204" pitchFamily="34" charset="0"/>
                <a:cs typeface="Arial" panose="020B0604020202020204" pitchFamily="34" charset="0"/>
              </a:rPr>
              <a:t>(van groot naar kleinere populatiegrootte </a:t>
            </a:r>
            <a:r>
              <a:rPr kumimoji="0" lang="nl-NL" altLang="nl-NL" sz="2300" b="0" i="0" u="none" strike="noStrike" cap="none" normalizeH="0" baseline="0" dirty="0" err="1" smtClean="0">
                <a:ln>
                  <a:noFill/>
                </a:ln>
                <a:effectLst/>
                <a:latin typeface="+mj-lt"/>
                <a:ea typeface="Calibri" panose="020F0502020204030204" pitchFamily="34" charset="0"/>
                <a:cs typeface="Arial" panose="020B0604020202020204" pitchFamily="34" charset="0"/>
              </a:rPr>
              <a:t>dd</a:t>
            </a:r>
            <a:r>
              <a:rPr kumimoji="0" lang="nl-NL" altLang="nl-NL" sz="2300" b="0" i="0" u="none" strike="noStrike" cap="none" normalizeH="0" baseline="0" dirty="0" smtClean="0">
                <a:ln>
                  <a:noFill/>
                </a:ln>
                <a:effectLst/>
                <a:latin typeface="+mj-lt"/>
                <a:ea typeface="Calibri" panose="020F0502020204030204" pitchFamily="34" charset="0"/>
                <a:cs typeface="Arial" panose="020B0604020202020204" pitchFamily="34" charset="0"/>
              </a:rPr>
              <a:t> 1/1/JAAR):</a:t>
            </a:r>
            <a:endParaRPr kumimoji="0" lang="nl-NL" altLang="nl-NL" sz="2300" b="0" i="0" u="none" strike="noStrike" cap="none" normalizeH="0" baseline="0" dirty="0">
              <a:ln>
                <a:noFill/>
              </a:ln>
              <a:effectLst/>
              <a:latin typeface="+mj-lt"/>
            </a:endParaRPr>
          </a:p>
        </p:txBody>
      </p:sp>
      <p:sp>
        <p:nvSpPr>
          <p:cNvPr id="8" name="Titel 1">
            <a:extLst>
              <a:ext uri="{FF2B5EF4-FFF2-40B4-BE49-F238E27FC236}">
                <a16:creationId xmlns:a16="http://schemas.microsoft.com/office/drawing/2014/main" id="{ED2A03F7-E2D1-4619-BBE0-B279D0280712}"/>
              </a:ext>
            </a:extLst>
          </p:cNvPr>
          <p:cNvSpPr txBox="1">
            <a:spLocks/>
          </p:cNvSpPr>
          <p:nvPr/>
        </p:nvSpPr>
        <p:spPr>
          <a:xfrm>
            <a:off x="711200" y="331579"/>
            <a:ext cx="9765654" cy="646331"/>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it-IT" dirty="0"/>
              <a:t>Praktijken</a:t>
            </a:r>
          </a:p>
        </p:txBody>
      </p:sp>
    </p:spTree>
    <p:extLst>
      <p:ext uri="{BB962C8B-B14F-4D97-AF65-F5344CB8AC3E}">
        <p14:creationId xmlns:p14="http://schemas.microsoft.com/office/powerpoint/2010/main" val="301930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681185"/>
            <a:ext cx="9765654" cy="646331"/>
          </a:xfrm>
        </p:spPr>
        <p:txBody>
          <a:bodyPr/>
          <a:lstStyle/>
          <a:p>
            <a:r>
              <a:rPr lang="it-IT" dirty="0" smtClean="0"/>
              <a:t>Sensitiviteit en Specificiteit</a:t>
            </a:r>
            <a:endParaRPr lang="it-IT" dirty="0"/>
          </a:p>
        </p:txBody>
      </p:sp>
      <p:graphicFrame>
        <p:nvGraphicFramePr>
          <p:cNvPr id="4" name="Tabel 3"/>
          <p:cNvGraphicFramePr>
            <a:graphicFrameLocks noGrp="1"/>
          </p:cNvGraphicFramePr>
          <p:nvPr>
            <p:extLst>
              <p:ext uri="{D42A27DB-BD31-4B8C-83A1-F6EECF244321}">
                <p14:modId xmlns:p14="http://schemas.microsoft.com/office/powerpoint/2010/main" val="742863049"/>
              </p:ext>
            </p:extLst>
          </p:nvPr>
        </p:nvGraphicFramePr>
        <p:xfrm>
          <a:off x="711200" y="3858201"/>
          <a:ext cx="8695874" cy="2266557"/>
        </p:xfrm>
        <a:graphic>
          <a:graphicData uri="http://schemas.openxmlformats.org/drawingml/2006/table">
            <a:tbl>
              <a:tblPr firstRow="1" firstCol="1" bandRow="1">
                <a:tableStyleId>{5C22544A-7EE6-4342-B048-85BDC9FD1C3A}</a:tableStyleId>
              </a:tblPr>
              <a:tblGrid>
                <a:gridCol w="2581331">
                  <a:extLst>
                    <a:ext uri="{9D8B030D-6E8A-4147-A177-3AD203B41FA5}">
                      <a16:colId xmlns:a16="http://schemas.microsoft.com/office/drawing/2014/main" val="1164970218"/>
                    </a:ext>
                  </a:extLst>
                </a:gridCol>
                <a:gridCol w="2218331">
                  <a:extLst>
                    <a:ext uri="{9D8B030D-6E8A-4147-A177-3AD203B41FA5}">
                      <a16:colId xmlns:a16="http://schemas.microsoft.com/office/drawing/2014/main" val="1855440838"/>
                    </a:ext>
                  </a:extLst>
                </a:gridCol>
                <a:gridCol w="1948106">
                  <a:extLst>
                    <a:ext uri="{9D8B030D-6E8A-4147-A177-3AD203B41FA5}">
                      <a16:colId xmlns:a16="http://schemas.microsoft.com/office/drawing/2014/main" val="2959130174"/>
                    </a:ext>
                  </a:extLst>
                </a:gridCol>
                <a:gridCol w="1948106">
                  <a:extLst>
                    <a:ext uri="{9D8B030D-6E8A-4147-A177-3AD203B41FA5}">
                      <a16:colId xmlns:a16="http://schemas.microsoft.com/office/drawing/2014/main" val="2247370168"/>
                    </a:ext>
                  </a:extLst>
                </a:gridCol>
              </a:tblGrid>
              <a:tr h="864477">
                <a:tc>
                  <a:txBody>
                    <a:bodyPr/>
                    <a:lstStyle/>
                    <a:p>
                      <a:pPr>
                        <a:lnSpc>
                          <a:spcPct val="115000"/>
                        </a:lnSpc>
                        <a:spcAft>
                          <a:spcPts val="0"/>
                        </a:spcAft>
                      </a:pPr>
                      <a:r>
                        <a:rPr lang="nl-NL" sz="2000" dirty="0">
                          <a:effectLst/>
                          <a:latin typeface="+mn-lt"/>
                        </a:rPr>
                        <a:t> </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ea typeface="+mn-ea"/>
                          <a:cs typeface="+mn-cs"/>
                        </a:rPr>
                        <a:t>Test</a:t>
                      </a:r>
                      <a:r>
                        <a:rPr lang="nl-NL" sz="2000" baseline="0" dirty="0" smtClean="0">
                          <a:effectLst/>
                          <a:latin typeface="+mn-lt"/>
                          <a:ea typeface="+mn-ea"/>
                          <a:cs typeface="+mn-cs"/>
                        </a:rPr>
                        <a:t> A</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latin typeface="+mn-lt"/>
                          <a:ea typeface="+mn-ea"/>
                          <a:cs typeface="+mn-cs"/>
                        </a:rPr>
                        <a:t>Test</a:t>
                      </a:r>
                      <a:r>
                        <a:rPr lang="nl-NL" sz="2000" baseline="0" dirty="0" smtClean="0">
                          <a:effectLst/>
                          <a:latin typeface="+mn-lt"/>
                          <a:ea typeface="+mn-ea"/>
                          <a:cs typeface="+mn-cs"/>
                        </a:rPr>
                        <a:t> B</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Weet ik niet</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latin typeface="+mn-lt"/>
                        </a:rPr>
                        <a:t>aantal </a:t>
                      </a:r>
                    </a:p>
                    <a:p>
                      <a:pPr>
                        <a:lnSpc>
                          <a:spcPct val="115000"/>
                        </a:lnSpc>
                        <a:spcAft>
                          <a:spcPts val="0"/>
                        </a:spcAft>
                      </a:pPr>
                      <a:r>
                        <a:rPr lang="nl-NL" sz="2000" dirty="0">
                          <a:effectLst/>
                          <a:latin typeface="+mn-lt"/>
                        </a:rPr>
                        <a:t>respondenten</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endParaRPr lang="nl-NL" dirty="0"/>
                    </a:p>
                  </a:txBody>
                  <a:tcPr marL="68580" marR="68580" marT="0" marB="0" anchor="ctr">
                    <a:solidFill>
                      <a:srgbClr val="CED9E5"/>
                    </a:solidFill>
                  </a:tcPr>
                </a:tc>
                <a:tc>
                  <a:txBody>
                    <a:bodyPr/>
                    <a:lstStyle/>
                    <a:p>
                      <a:pPr algn="ctr"/>
                      <a:endParaRPr lang="nl-NL" dirty="0"/>
                    </a:p>
                  </a:txBody>
                  <a:tcPr marL="68580" marR="68580" marT="0" marB="0" anchor="ctr">
                    <a:solidFill>
                      <a:srgbClr val="CED9E5"/>
                    </a:solidFill>
                  </a:tcPr>
                </a:tc>
                <a:tc>
                  <a:txBody>
                    <a:bodyPr/>
                    <a:lstStyle/>
                    <a:p>
                      <a:pPr algn="ctr"/>
                      <a:endParaRPr lang="nl-NL" dirty="0"/>
                    </a:p>
                  </a:txBody>
                  <a:tcPr marL="68580" marR="68580" marT="0" marB="0" anchor="ctr">
                    <a:solidFill>
                      <a:srgbClr val="CED9E5"/>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latin typeface="+mn-lt"/>
                        </a:rPr>
                        <a:t> </a:t>
                      </a:r>
                    </a:p>
                    <a:p>
                      <a:pPr>
                        <a:lnSpc>
                          <a:spcPct val="115000"/>
                        </a:lnSpc>
                        <a:spcAft>
                          <a:spcPts val="0"/>
                        </a:spcAft>
                      </a:pPr>
                      <a:r>
                        <a:rPr lang="nl-NL" sz="2000" dirty="0">
                          <a:effectLst/>
                          <a:latin typeface="+mn-lt"/>
                        </a:rPr>
                        <a:t>percentage</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r>
                        <a:rPr lang="nl-NL" dirty="0" smtClean="0"/>
                        <a:t>%</a:t>
                      </a:r>
                      <a:endParaRPr lang="nl-NL" dirty="0"/>
                    </a:p>
                  </a:txBody>
                  <a:tcPr marL="68580" marR="68580" marT="0" marB="0" anchor="ctr">
                    <a:solidFill>
                      <a:srgbClr val="CED9E5"/>
                    </a:solidFill>
                  </a:tcPr>
                </a:tc>
                <a:tc>
                  <a:txBody>
                    <a:bodyPr/>
                    <a:lstStyle/>
                    <a:p>
                      <a:pPr algn="ctr"/>
                      <a:r>
                        <a:rPr lang="nl-NL" dirty="0" smtClean="0"/>
                        <a:t>%</a:t>
                      </a:r>
                      <a:endParaRPr lang="nl-NL" dirty="0"/>
                    </a:p>
                  </a:txBody>
                  <a:tcPr marL="68580" marR="68580" marT="0" marB="0" anchor="ctr">
                    <a:solidFill>
                      <a:srgbClr val="CED9E5"/>
                    </a:solidFill>
                  </a:tcPr>
                </a:tc>
                <a:tc>
                  <a:txBody>
                    <a:bodyPr/>
                    <a:lstStyle/>
                    <a:p>
                      <a:pPr algn="ctr"/>
                      <a:r>
                        <a:rPr lang="nl-NL" dirty="0" smtClean="0"/>
                        <a:t>%</a:t>
                      </a:r>
                      <a:endParaRPr lang="nl-NL" dirty="0"/>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188889" y="1272878"/>
            <a:ext cx="11476138"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r>
              <a:rPr lang="en-US" sz="2000" dirty="0" err="1">
                <a:latin typeface="Arial" panose="020B0604020202020204" pitchFamily="34" charset="0"/>
                <a:cs typeface="Arial" panose="020B0604020202020204" pitchFamily="34" charset="0"/>
              </a:rPr>
              <a:t>Stel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patiënt</a:t>
            </a:r>
            <a:r>
              <a:rPr lang="en-US" sz="2000" dirty="0">
                <a:latin typeface="Arial" panose="020B0604020202020204" pitchFamily="34" charset="0"/>
                <a:cs typeface="Arial" panose="020B0604020202020204" pitchFamily="34" charset="0"/>
              </a:rPr>
              <a:t> op </a:t>
            </a:r>
            <a:r>
              <a:rPr lang="en-US" sz="2000" dirty="0" err="1">
                <a:latin typeface="Arial" panose="020B0604020202020204" pitchFamily="34" charset="0"/>
                <a:cs typeface="Arial" panose="020B0604020202020204" pitchFamily="34" charset="0"/>
              </a:rPr>
              <a:t>uw</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spreekuur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komt</a:t>
            </a:r>
            <a:r>
              <a:rPr lang="en-US" sz="2000" dirty="0">
                <a:latin typeface="Arial" panose="020B0604020202020204" pitchFamily="34" charset="0"/>
                <a:cs typeface="Arial" panose="020B0604020202020204" pitchFamily="34" charset="0"/>
              </a:rPr>
              <a:t> met </a:t>
            </a:r>
            <a:r>
              <a:rPr lang="en-US" sz="2000" dirty="0" err="1">
                <a:latin typeface="Arial" panose="020B0604020202020204" pitchFamily="34" charset="0"/>
                <a:cs typeface="Arial" panose="020B0604020202020204" pitchFamily="34" charset="0"/>
              </a:rPr>
              <a:t>pijn</a:t>
            </a:r>
            <a:r>
              <a:rPr lang="en-US" sz="2000" dirty="0">
                <a:latin typeface="Arial" panose="020B0604020202020204" pitchFamily="34" charset="0"/>
                <a:cs typeface="Arial" panose="020B0604020202020204" pitchFamily="34" charset="0"/>
              </a:rPr>
              <a:t> op de </a:t>
            </a:r>
            <a:r>
              <a:rPr lang="en-US" sz="2000" dirty="0" err="1">
                <a:latin typeface="Arial" panose="020B0604020202020204" pitchFamily="34" charset="0"/>
                <a:cs typeface="Arial" panose="020B0604020202020204" pitchFamily="34" charset="0"/>
              </a:rPr>
              <a:t>borst</a:t>
            </a:r>
            <a:r>
              <a:rPr lang="en-US" sz="2000" dirty="0">
                <a:latin typeface="Arial" panose="020B0604020202020204" pitchFamily="34" charset="0"/>
                <a:cs typeface="Arial" panose="020B0604020202020204" pitchFamily="34" charset="0"/>
              </a:rPr>
              <a:t>. U </a:t>
            </a:r>
            <a:r>
              <a:rPr lang="en-US" sz="2000" dirty="0" err="1">
                <a:latin typeface="Arial" panose="020B0604020202020204" pitchFamily="34" charset="0"/>
                <a:cs typeface="Arial" panose="020B0604020202020204" pitchFamily="34" charset="0"/>
              </a:rPr>
              <a:t>vindt</a:t>
            </a:r>
            <a:r>
              <a:rPr lang="en-US" sz="2000" dirty="0">
                <a:latin typeface="Arial" panose="020B0604020202020204" pitchFamily="34" charset="0"/>
                <a:cs typeface="Arial" panose="020B0604020202020204" pitchFamily="34" charset="0"/>
              </a:rPr>
              <a:t> het </a:t>
            </a:r>
            <a:r>
              <a:rPr lang="en-US" sz="2000" dirty="0" err="1">
                <a:latin typeface="Arial" panose="020B0604020202020204" pitchFamily="34" charset="0"/>
                <a:cs typeface="Arial" panose="020B0604020202020204" pitchFamily="34" charset="0"/>
              </a:rPr>
              <a:t>onwaarschijnlijk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hij</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ziekte</a:t>
            </a:r>
            <a:r>
              <a:rPr lang="en-US" sz="2000" dirty="0">
                <a:latin typeface="Arial" panose="020B0604020202020204" pitchFamily="34" charset="0"/>
                <a:cs typeface="Arial" panose="020B0604020202020204" pitchFamily="34" charset="0"/>
              </a:rPr>
              <a:t> X </a:t>
            </a:r>
            <a:r>
              <a:rPr lang="en-US" sz="2000" dirty="0" err="1">
                <a:latin typeface="Arial" panose="020B0604020202020204" pitchFamily="34" charset="0"/>
                <a:cs typeface="Arial" panose="020B0604020202020204" pitchFamily="34" charset="0"/>
              </a:rPr>
              <a:t>heeft</a:t>
            </a:r>
            <a:r>
              <a:rPr lang="en-US" sz="2000" dirty="0">
                <a:latin typeface="Arial" panose="020B0604020202020204" pitchFamily="34" charset="0"/>
                <a:cs typeface="Arial" panose="020B0604020202020204" pitchFamily="34" charset="0"/>
              </a:rPr>
              <a:t>. Maar u bent </a:t>
            </a:r>
            <a:r>
              <a:rPr lang="en-US" sz="2000" dirty="0" err="1">
                <a:latin typeface="Arial" panose="020B0604020202020204" pitchFamily="34" charset="0"/>
                <a:cs typeface="Arial" panose="020B0604020202020204" pitchFamily="34" charset="0"/>
              </a:rPr>
              <a:t>toch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beetje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onzeker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Daarom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besluit</a:t>
            </a:r>
            <a:r>
              <a:rPr lang="en-US" sz="2000" dirty="0">
                <a:latin typeface="Arial" panose="020B0604020202020204" pitchFamily="34" charset="0"/>
                <a:cs typeface="Arial" panose="020B0604020202020204" pitchFamily="34" charset="0"/>
              </a:rPr>
              <a:t> u </a:t>
            </a:r>
            <a:r>
              <a:rPr lang="en-US" sz="2000" dirty="0" err="1">
                <a:latin typeface="Arial" panose="020B0604020202020204" pitchFamily="34" charset="0"/>
                <a:cs typeface="Arial" panose="020B0604020202020204" pitchFamily="34" charset="0"/>
              </a:rPr>
              <a:t>een</a:t>
            </a:r>
            <a:r>
              <a:rPr lang="en-US" sz="2000" dirty="0">
                <a:latin typeface="Arial" panose="020B0604020202020204" pitchFamily="34" charset="0"/>
                <a:cs typeface="Arial" panose="020B0604020202020204" pitchFamily="34" charset="0"/>
              </a:rPr>
              <a:t> test </a:t>
            </a:r>
            <a:r>
              <a:rPr lang="en-US" sz="2000" dirty="0" err="1">
                <a:latin typeface="Arial" panose="020B0604020202020204" pitchFamily="34" charset="0"/>
                <a:cs typeface="Arial" panose="020B0604020202020204" pitchFamily="34" charset="0"/>
              </a:rPr>
              <a:t>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doen</a:t>
            </a:r>
            <a:r>
              <a:rPr lang="en-US" sz="2000" dirty="0">
                <a:latin typeface="Arial" panose="020B0604020202020204" pitchFamily="34" charset="0"/>
                <a:cs typeface="Arial" panose="020B0604020202020204" pitchFamily="34" charset="0"/>
              </a:rPr>
              <a:t>. U wilt </a:t>
            </a:r>
            <a:r>
              <a:rPr lang="en-US" sz="2000" dirty="0" err="1">
                <a:latin typeface="Arial" panose="020B0604020202020204" pitchFamily="34" charset="0"/>
                <a:cs typeface="Arial" panose="020B0604020202020204" pitchFamily="34" charset="0"/>
              </a:rPr>
              <a:t>ziekte</a:t>
            </a:r>
            <a:r>
              <a:rPr lang="en-US" sz="2000" dirty="0">
                <a:latin typeface="Arial" panose="020B0604020202020204" pitchFamily="34" charset="0"/>
                <a:cs typeface="Arial" panose="020B0604020202020204" pitchFamily="34" charset="0"/>
              </a:rPr>
              <a:t> X </a:t>
            </a:r>
            <a:r>
              <a:rPr lang="en-US" sz="2000" dirty="0" err="1">
                <a:latin typeface="Arial" panose="020B0604020202020204" pitchFamily="34" charset="0"/>
                <a:cs typeface="Arial" panose="020B0604020202020204" pitchFamily="34" charset="0"/>
              </a:rPr>
              <a:t>uitsluiten</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-Test A is </a:t>
            </a:r>
            <a:r>
              <a:rPr lang="en-US" sz="2000" dirty="0" err="1">
                <a:latin typeface="Arial" panose="020B0604020202020204" pitchFamily="34" charset="0"/>
                <a:cs typeface="Arial" panose="020B0604020202020204" pitchFamily="34" charset="0"/>
              </a:rPr>
              <a:t>sensitief</a:t>
            </a:r>
            <a:r>
              <a:rPr lang="en-US" sz="2000" dirty="0">
                <a:latin typeface="Arial" panose="020B0604020202020204" pitchFamily="34" charset="0"/>
                <a:cs typeface="Arial" panose="020B0604020202020204" pitchFamily="34" charset="0"/>
              </a:rPr>
              <a:t>, maar </a:t>
            </a:r>
            <a:r>
              <a:rPr lang="en-US" sz="2000" dirty="0" err="1">
                <a:latin typeface="Arial" panose="020B0604020202020204" pitchFamily="34" charset="0"/>
                <a:cs typeface="Arial" panose="020B0604020202020204" pitchFamily="34" charset="0"/>
              </a:rPr>
              <a:t>niet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specifiek</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-Test B is </a:t>
            </a:r>
            <a:r>
              <a:rPr lang="en-US" sz="2000" dirty="0" err="1">
                <a:latin typeface="Arial" panose="020B0604020202020204" pitchFamily="34" charset="0"/>
                <a:cs typeface="Arial" panose="020B0604020202020204" pitchFamily="34" charset="0"/>
              </a:rPr>
              <a:t>specifiek</a:t>
            </a:r>
            <a:r>
              <a:rPr lang="en-US" sz="2000" dirty="0">
                <a:latin typeface="Arial" panose="020B0604020202020204" pitchFamily="34" charset="0"/>
                <a:cs typeface="Arial" panose="020B0604020202020204" pitchFamily="34" charset="0"/>
              </a:rPr>
              <a:t>, maar </a:t>
            </a:r>
            <a:r>
              <a:rPr lang="en-US" sz="2000" dirty="0" err="1">
                <a:latin typeface="Arial" panose="020B0604020202020204" pitchFamily="34" charset="0"/>
                <a:cs typeface="Arial" panose="020B0604020202020204" pitchFamily="34" charset="0"/>
              </a:rPr>
              <a:t>niet</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sensitief</a:t>
            </a:r>
            <a:endParaRPr lang="en-US" sz="2000" dirty="0" smtClean="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a:p>
            <a:pPr lvl="1"/>
            <a:endParaRPr lang="en-US" i="1" dirty="0" smtClean="0">
              <a:latin typeface="Arial" panose="020B0604020202020204" pitchFamily="34" charset="0"/>
              <a:cs typeface="Arial" panose="020B0604020202020204" pitchFamily="34" charset="0"/>
            </a:endParaRPr>
          </a:p>
          <a:p>
            <a:pPr lvl="1"/>
            <a:r>
              <a:rPr lang="en-US" sz="2400" b="1" dirty="0" smtClean="0">
                <a:latin typeface="Arial" panose="020B0604020202020204" pitchFamily="34" charset="0"/>
                <a:cs typeface="Arial" panose="020B0604020202020204" pitchFamily="34" charset="0"/>
              </a:rPr>
              <a:t>a. Om </a:t>
            </a:r>
            <a:r>
              <a:rPr lang="en-US" sz="2400" b="1" dirty="0" err="1" smtClean="0">
                <a:latin typeface="Arial" panose="020B0604020202020204" pitchFamily="34" charset="0"/>
                <a:cs typeface="Arial" panose="020B0604020202020204" pitchFamily="34" charset="0"/>
              </a:rPr>
              <a:t>ziekte</a:t>
            </a:r>
            <a:r>
              <a:rPr lang="en-US" sz="2400" b="1" dirty="0" smtClean="0">
                <a:latin typeface="Arial" panose="020B0604020202020204" pitchFamily="34" charset="0"/>
                <a:cs typeface="Arial" panose="020B0604020202020204" pitchFamily="34" charset="0"/>
              </a:rPr>
              <a:t> X </a:t>
            </a:r>
            <a:r>
              <a:rPr lang="en-US" sz="2400" b="1" dirty="0" err="1" smtClean="0">
                <a:latin typeface="Arial" panose="020B0604020202020204" pitchFamily="34" charset="0"/>
                <a:cs typeface="Arial" panose="020B0604020202020204" pitchFamily="34" charset="0"/>
              </a:rPr>
              <a:t>uit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te</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sluiten</a:t>
            </a:r>
            <a:r>
              <a:rPr lang="en-US" sz="2400" b="1" dirty="0" smtClean="0">
                <a:latin typeface="Arial" panose="020B0604020202020204" pitchFamily="34" charset="0"/>
                <a:cs typeface="Arial" panose="020B0604020202020204" pitchFamily="34" charset="0"/>
              </a:rPr>
              <a:t>, is de </a:t>
            </a:r>
            <a:r>
              <a:rPr lang="en-US" sz="2400" b="1" dirty="0" err="1" smtClean="0">
                <a:latin typeface="Arial" panose="020B0604020202020204" pitchFamily="34" charset="0"/>
                <a:cs typeface="Arial" panose="020B0604020202020204" pitchFamily="34" charset="0"/>
              </a:rPr>
              <a:t>meest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geschikte</a:t>
            </a:r>
            <a:r>
              <a:rPr lang="en-US" sz="2400" b="1" dirty="0" smtClean="0">
                <a:latin typeface="Arial" panose="020B0604020202020204" pitchFamily="34" charset="0"/>
                <a:cs typeface="Arial" panose="020B0604020202020204" pitchFamily="34" charset="0"/>
              </a:rPr>
              <a:t> test:</a:t>
            </a:r>
            <a:endParaRPr kumimoji="0" lang="nl-NL" altLang="nl-NL" sz="24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4969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Sensitiviteit en specificiteit</a:t>
            </a:r>
            <a:endParaRPr lang="nl-NL" dirty="0"/>
          </a:p>
        </p:txBody>
      </p:sp>
      <p:pic>
        <p:nvPicPr>
          <p:cNvPr id="4" name="Tijdelijke aanduiding voor inhoud 3"/>
          <p:cNvPicPr>
            <a:picLocks noGrp="1"/>
          </p:cNvPicPr>
          <p:nvPr>
            <p:ph sz="half" idx="2"/>
          </p:nvPr>
        </p:nvPicPr>
        <p:blipFill>
          <a:blip r:embed="rId3"/>
          <a:stretch>
            <a:fillRect/>
          </a:stretch>
        </p:blipFill>
        <p:spPr bwMode="auto">
          <a:xfrm>
            <a:off x="470647" y="2425655"/>
            <a:ext cx="4012453" cy="3236070"/>
          </a:xfrm>
          <a:prstGeom prst="rect">
            <a:avLst/>
          </a:prstGeom>
          <a:noFill/>
          <a:ln w="9525">
            <a:noFill/>
            <a:miter lim="800000"/>
            <a:headEnd/>
            <a:tailEnd/>
          </a:ln>
        </p:spPr>
      </p:pic>
      <p:sp>
        <p:nvSpPr>
          <p:cNvPr id="5" name="Rechthoek 4"/>
          <p:cNvSpPr/>
          <p:nvPr/>
        </p:nvSpPr>
        <p:spPr>
          <a:xfrm>
            <a:off x="5567229" y="2425655"/>
            <a:ext cx="6489859" cy="3662541"/>
          </a:xfrm>
          <a:prstGeom prst="rect">
            <a:avLst/>
          </a:prstGeom>
        </p:spPr>
        <p:txBody>
          <a:bodyPr wrap="square">
            <a:spAutoFit/>
          </a:bodyPr>
          <a:lstStyle/>
          <a:p>
            <a:r>
              <a:rPr lang="nl-NL" sz="2000" dirty="0"/>
              <a:t>Hoe </a:t>
            </a:r>
            <a:r>
              <a:rPr lang="nl-NL" sz="2000" b="1" dirty="0"/>
              <a:t>specifieker</a:t>
            </a:r>
            <a:r>
              <a:rPr lang="nl-NL" sz="2000" dirty="0"/>
              <a:t> de test, hoe beter de test gezonde mensen als gezond aanwijst: de groene poppetjes in de figuur. Zij krijgen terecht een uitslag “niet-afwijkend” of “negatief”. </a:t>
            </a:r>
          </a:p>
          <a:p>
            <a:endParaRPr lang="nl-NL" dirty="0" smtClean="0"/>
          </a:p>
          <a:p>
            <a:endParaRPr lang="nl-NL" dirty="0"/>
          </a:p>
          <a:p>
            <a:r>
              <a:rPr lang="nl-NL" sz="2000" dirty="0" smtClean="0"/>
              <a:t>Hoe </a:t>
            </a:r>
            <a:r>
              <a:rPr lang="nl-NL" sz="2000" dirty="0"/>
              <a:t>gevoeliger (</a:t>
            </a:r>
            <a:r>
              <a:rPr lang="nl-NL" sz="2000" b="1" dirty="0"/>
              <a:t>sensitiever</a:t>
            </a:r>
            <a:r>
              <a:rPr lang="nl-NL" sz="2000" dirty="0"/>
              <a:t>) de </a:t>
            </a:r>
            <a:r>
              <a:rPr lang="nl-NL" sz="2000" dirty="0" smtClean="0"/>
              <a:t>test, hoe </a:t>
            </a:r>
            <a:r>
              <a:rPr lang="nl-NL" sz="2000" dirty="0"/>
              <a:t>beter de zieke deelnemers (de rode poppetjes in de figuur) worden gevonden: zij krijgen terecht een afwijkende of positieve uitslag (‘u bent ziek</a:t>
            </a:r>
            <a:r>
              <a:rPr lang="nl-NL" sz="2000" dirty="0" smtClean="0"/>
              <a:t>’).</a:t>
            </a:r>
          </a:p>
          <a:p>
            <a:endParaRPr lang="nl-NL" dirty="0"/>
          </a:p>
          <a:p>
            <a:endParaRPr lang="nl-NL" dirty="0"/>
          </a:p>
        </p:txBody>
      </p:sp>
      <p:sp>
        <p:nvSpPr>
          <p:cNvPr id="6" name="Pijl-rechts 5"/>
          <p:cNvSpPr/>
          <p:nvPr/>
        </p:nvSpPr>
        <p:spPr>
          <a:xfrm>
            <a:off x="5101044" y="4133815"/>
            <a:ext cx="426931"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rechts 6"/>
          <p:cNvSpPr/>
          <p:nvPr/>
        </p:nvSpPr>
        <p:spPr>
          <a:xfrm>
            <a:off x="5039072" y="2425655"/>
            <a:ext cx="426931" cy="484632"/>
          </a:xfrm>
          <a:prstGeom prst="rightArrow">
            <a:avLst/>
          </a:prstGeom>
          <a:solidFill>
            <a:srgbClr val="6AB6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2204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2582803176"/>
              </p:ext>
            </p:extLst>
          </p:nvPr>
        </p:nvGraphicFramePr>
        <p:xfrm>
          <a:off x="711200" y="4079427"/>
          <a:ext cx="8695874" cy="2266557"/>
        </p:xfrm>
        <a:graphic>
          <a:graphicData uri="http://schemas.openxmlformats.org/drawingml/2006/table">
            <a:tbl>
              <a:tblPr firstRow="1" firstCol="1" bandRow="1">
                <a:tableStyleId>{5C22544A-7EE6-4342-B048-85BDC9FD1C3A}</a:tableStyleId>
              </a:tblPr>
              <a:tblGrid>
                <a:gridCol w="2581331">
                  <a:extLst>
                    <a:ext uri="{9D8B030D-6E8A-4147-A177-3AD203B41FA5}">
                      <a16:colId xmlns:a16="http://schemas.microsoft.com/office/drawing/2014/main" val="1164970218"/>
                    </a:ext>
                  </a:extLst>
                </a:gridCol>
                <a:gridCol w="2218331">
                  <a:extLst>
                    <a:ext uri="{9D8B030D-6E8A-4147-A177-3AD203B41FA5}">
                      <a16:colId xmlns:a16="http://schemas.microsoft.com/office/drawing/2014/main" val="1855440838"/>
                    </a:ext>
                  </a:extLst>
                </a:gridCol>
                <a:gridCol w="1948106">
                  <a:extLst>
                    <a:ext uri="{9D8B030D-6E8A-4147-A177-3AD203B41FA5}">
                      <a16:colId xmlns:a16="http://schemas.microsoft.com/office/drawing/2014/main" val="2959130174"/>
                    </a:ext>
                  </a:extLst>
                </a:gridCol>
                <a:gridCol w="1948106">
                  <a:extLst>
                    <a:ext uri="{9D8B030D-6E8A-4147-A177-3AD203B41FA5}">
                      <a16:colId xmlns:a16="http://schemas.microsoft.com/office/drawing/2014/main" val="2247370168"/>
                    </a:ext>
                  </a:extLst>
                </a:gridCol>
              </a:tblGrid>
              <a:tr h="864477">
                <a:tc>
                  <a:txBody>
                    <a:bodyPr/>
                    <a:lstStyle/>
                    <a:p>
                      <a:pPr>
                        <a:lnSpc>
                          <a:spcPct val="115000"/>
                        </a:lnSpc>
                        <a:spcAft>
                          <a:spcPts val="0"/>
                        </a:spcAft>
                      </a:pPr>
                      <a:r>
                        <a:rPr lang="nl-NL" sz="2000" dirty="0">
                          <a:effectLst/>
                          <a:latin typeface="+mn-lt"/>
                        </a:rPr>
                        <a:t> </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smtClean="0">
                          <a:effectLst/>
                          <a:latin typeface="+mn-lt"/>
                          <a:ea typeface="+mn-ea"/>
                          <a:cs typeface="+mn-cs"/>
                        </a:rPr>
                        <a:t>Test</a:t>
                      </a:r>
                      <a:r>
                        <a:rPr lang="nl-NL" sz="2000" baseline="0" dirty="0" smtClean="0">
                          <a:effectLst/>
                          <a:latin typeface="+mn-lt"/>
                          <a:ea typeface="+mn-ea"/>
                          <a:cs typeface="+mn-cs"/>
                        </a:rPr>
                        <a:t> A</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latin typeface="+mn-lt"/>
                          <a:ea typeface="+mn-ea"/>
                          <a:cs typeface="+mn-cs"/>
                        </a:rPr>
                        <a:t>Test</a:t>
                      </a:r>
                      <a:r>
                        <a:rPr lang="nl-NL" sz="2000" baseline="0" dirty="0" smtClean="0">
                          <a:effectLst/>
                          <a:latin typeface="+mn-lt"/>
                          <a:ea typeface="+mn-ea"/>
                          <a:cs typeface="+mn-cs"/>
                        </a:rPr>
                        <a:t> B</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tc>
                  <a:txBody>
                    <a:bodyPr/>
                    <a:lstStyle/>
                    <a:p>
                      <a:pPr algn="ctr">
                        <a:lnSpc>
                          <a:spcPct val="115000"/>
                        </a:lnSpc>
                        <a:spcAft>
                          <a:spcPts val="0"/>
                        </a:spcAft>
                      </a:pPr>
                      <a:r>
                        <a:rPr lang="nl-NL" sz="2000" dirty="0" smtClean="0">
                          <a:effectLst/>
                          <a:latin typeface="+mn-lt"/>
                          <a:ea typeface="Calibri" panose="020F0502020204030204" pitchFamily="34" charset="0"/>
                          <a:cs typeface="Calibri" panose="020F0502020204030204" pitchFamily="34" charset="0"/>
                        </a:rPr>
                        <a:t>Weet ik niet</a:t>
                      </a: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latin typeface="+mn-lt"/>
                        </a:rPr>
                        <a:t>aantal </a:t>
                      </a:r>
                    </a:p>
                    <a:p>
                      <a:pPr>
                        <a:lnSpc>
                          <a:spcPct val="115000"/>
                        </a:lnSpc>
                        <a:spcAft>
                          <a:spcPts val="0"/>
                        </a:spcAft>
                      </a:pPr>
                      <a:r>
                        <a:rPr lang="nl-NL" sz="2000" dirty="0">
                          <a:effectLst/>
                          <a:latin typeface="+mn-lt"/>
                        </a:rPr>
                        <a:t>respondenten</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endParaRPr lang="nl-NL" dirty="0"/>
                    </a:p>
                  </a:txBody>
                  <a:tcPr marL="68580" marR="68580" marT="0" marB="0" anchor="ctr">
                    <a:solidFill>
                      <a:srgbClr val="6AB650"/>
                    </a:solidFill>
                  </a:tcPr>
                </a:tc>
                <a:tc>
                  <a:txBody>
                    <a:bodyPr/>
                    <a:lstStyle/>
                    <a:p>
                      <a:pPr algn="ctr"/>
                      <a:endParaRPr lang="nl-NL" dirty="0"/>
                    </a:p>
                  </a:txBody>
                  <a:tcPr marL="68580" marR="68580" marT="0" marB="0" anchor="ctr">
                    <a:solidFill>
                      <a:srgbClr val="CED9E5"/>
                    </a:solidFill>
                  </a:tcPr>
                </a:tc>
                <a:tc>
                  <a:txBody>
                    <a:bodyPr/>
                    <a:lstStyle/>
                    <a:p>
                      <a:pPr algn="ctr"/>
                      <a:endParaRPr lang="nl-NL" dirty="0"/>
                    </a:p>
                  </a:txBody>
                  <a:tcPr marL="68580" marR="68580" marT="0" marB="0" anchor="ctr">
                    <a:solidFill>
                      <a:srgbClr val="CED9E5"/>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latin typeface="+mn-lt"/>
                        </a:rPr>
                        <a:t> </a:t>
                      </a:r>
                    </a:p>
                    <a:p>
                      <a:pPr>
                        <a:lnSpc>
                          <a:spcPct val="115000"/>
                        </a:lnSpc>
                        <a:spcAft>
                          <a:spcPts val="0"/>
                        </a:spcAft>
                      </a:pPr>
                      <a:r>
                        <a:rPr lang="nl-NL" sz="2000" dirty="0">
                          <a:effectLst/>
                          <a:latin typeface="+mn-lt"/>
                        </a:rPr>
                        <a:t>percentage</a:t>
                      </a:r>
                      <a:endParaRPr lang="nl-NL" sz="2000" dirty="0">
                        <a:effectLst/>
                        <a:latin typeface="+mn-lt"/>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r>
                        <a:rPr lang="nl-NL" dirty="0" smtClean="0"/>
                        <a:t>%</a:t>
                      </a:r>
                      <a:endParaRPr lang="nl-NL" dirty="0"/>
                    </a:p>
                  </a:txBody>
                  <a:tcPr marL="68580" marR="68580" marT="0" marB="0" anchor="ctr">
                    <a:solidFill>
                      <a:srgbClr val="6AB650"/>
                    </a:solidFill>
                  </a:tcPr>
                </a:tc>
                <a:tc>
                  <a:txBody>
                    <a:bodyPr/>
                    <a:lstStyle/>
                    <a:p>
                      <a:pPr algn="ctr"/>
                      <a:r>
                        <a:rPr lang="nl-NL" dirty="0" smtClean="0"/>
                        <a:t>%</a:t>
                      </a:r>
                      <a:endParaRPr lang="nl-NL" dirty="0"/>
                    </a:p>
                  </a:txBody>
                  <a:tcPr marL="68580" marR="68580" marT="0" marB="0" anchor="ctr">
                    <a:solidFill>
                      <a:srgbClr val="CED9E5"/>
                    </a:solidFill>
                  </a:tcPr>
                </a:tc>
                <a:tc>
                  <a:txBody>
                    <a:bodyPr/>
                    <a:lstStyle/>
                    <a:p>
                      <a:pPr algn="ctr"/>
                      <a:r>
                        <a:rPr lang="nl-NL" dirty="0" smtClean="0"/>
                        <a:t>%</a:t>
                      </a:r>
                      <a:endParaRPr lang="nl-NL" dirty="0"/>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144643" y="1494104"/>
            <a:ext cx="11476138"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r>
              <a:rPr lang="en-US" sz="2000" dirty="0" err="1">
                <a:latin typeface="Arial" panose="020B0604020202020204" pitchFamily="34" charset="0"/>
                <a:cs typeface="Arial" panose="020B0604020202020204" pitchFamily="34" charset="0"/>
              </a:rPr>
              <a:t>Stel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patiënt</a:t>
            </a:r>
            <a:r>
              <a:rPr lang="en-US" sz="2000" dirty="0">
                <a:latin typeface="Arial" panose="020B0604020202020204" pitchFamily="34" charset="0"/>
                <a:cs typeface="Arial" panose="020B0604020202020204" pitchFamily="34" charset="0"/>
              </a:rPr>
              <a:t> op </a:t>
            </a:r>
            <a:r>
              <a:rPr lang="en-US" sz="2000" dirty="0" err="1">
                <a:latin typeface="Arial" panose="020B0604020202020204" pitchFamily="34" charset="0"/>
                <a:cs typeface="Arial" panose="020B0604020202020204" pitchFamily="34" charset="0"/>
              </a:rPr>
              <a:t>uw</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spreekuur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komt</a:t>
            </a:r>
            <a:r>
              <a:rPr lang="en-US" sz="2000" dirty="0">
                <a:latin typeface="Arial" panose="020B0604020202020204" pitchFamily="34" charset="0"/>
                <a:cs typeface="Arial" panose="020B0604020202020204" pitchFamily="34" charset="0"/>
              </a:rPr>
              <a:t> met </a:t>
            </a:r>
            <a:r>
              <a:rPr lang="en-US" sz="2000" dirty="0" err="1">
                <a:latin typeface="Arial" panose="020B0604020202020204" pitchFamily="34" charset="0"/>
                <a:cs typeface="Arial" panose="020B0604020202020204" pitchFamily="34" charset="0"/>
              </a:rPr>
              <a:t>pijn</a:t>
            </a:r>
            <a:r>
              <a:rPr lang="en-US" sz="2000" dirty="0">
                <a:latin typeface="Arial" panose="020B0604020202020204" pitchFamily="34" charset="0"/>
                <a:cs typeface="Arial" panose="020B0604020202020204" pitchFamily="34" charset="0"/>
              </a:rPr>
              <a:t> op de </a:t>
            </a:r>
            <a:r>
              <a:rPr lang="en-US" sz="2000" dirty="0" err="1">
                <a:latin typeface="Arial" panose="020B0604020202020204" pitchFamily="34" charset="0"/>
                <a:cs typeface="Arial" panose="020B0604020202020204" pitchFamily="34" charset="0"/>
              </a:rPr>
              <a:t>borst</a:t>
            </a:r>
            <a:r>
              <a:rPr lang="en-US" sz="2000" dirty="0">
                <a:latin typeface="Arial" panose="020B0604020202020204" pitchFamily="34" charset="0"/>
                <a:cs typeface="Arial" panose="020B0604020202020204" pitchFamily="34" charset="0"/>
              </a:rPr>
              <a:t>. U </a:t>
            </a:r>
            <a:r>
              <a:rPr lang="en-US" sz="2000" dirty="0" err="1">
                <a:latin typeface="Arial" panose="020B0604020202020204" pitchFamily="34" charset="0"/>
                <a:cs typeface="Arial" panose="020B0604020202020204" pitchFamily="34" charset="0"/>
              </a:rPr>
              <a:t>vindt</a:t>
            </a:r>
            <a:r>
              <a:rPr lang="en-US" sz="2000" dirty="0">
                <a:latin typeface="Arial" panose="020B0604020202020204" pitchFamily="34" charset="0"/>
                <a:cs typeface="Arial" panose="020B0604020202020204" pitchFamily="34" charset="0"/>
              </a:rPr>
              <a:t> het </a:t>
            </a:r>
            <a:r>
              <a:rPr lang="en-US" sz="2000" dirty="0" err="1">
                <a:latin typeface="Arial" panose="020B0604020202020204" pitchFamily="34" charset="0"/>
                <a:cs typeface="Arial" panose="020B0604020202020204" pitchFamily="34" charset="0"/>
              </a:rPr>
              <a:t>onwaarschijnlijk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hij</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ziekte</a:t>
            </a:r>
            <a:r>
              <a:rPr lang="en-US" sz="2000" dirty="0">
                <a:latin typeface="Arial" panose="020B0604020202020204" pitchFamily="34" charset="0"/>
                <a:cs typeface="Arial" panose="020B0604020202020204" pitchFamily="34" charset="0"/>
              </a:rPr>
              <a:t> X </a:t>
            </a:r>
            <a:r>
              <a:rPr lang="en-US" sz="2000" dirty="0" err="1">
                <a:latin typeface="Arial" panose="020B0604020202020204" pitchFamily="34" charset="0"/>
                <a:cs typeface="Arial" panose="020B0604020202020204" pitchFamily="34" charset="0"/>
              </a:rPr>
              <a:t>heeft</a:t>
            </a:r>
            <a:r>
              <a:rPr lang="en-US" sz="2000" dirty="0">
                <a:latin typeface="Arial" panose="020B0604020202020204" pitchFamily="34" charset="0"/>
                <a:cs typeface="Arial" panose="020B0604020202020204" pitchFamily="34" charset="0"/>
              </a:rPr>
              <a:t>. Maar u bent </a:t>
            </a:r>
            <a:r>
              <a:rPr lang="en-US" sz="2000" dirty="0" err="1">
                <a:latin typeface="Arial" panose="020B0604020202020204" pitchFamily="34" charset="0"/>
                <a:cs typeface="Arial" panose="020B0604020202020204" pitchFamily="34" charset="0"/>
              </a:rPr>
              <a:t>toch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beetje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onzeker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Daarom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besluit</a:t>
            </a:r>
            <a:r>
              <a:rPr lang="en-US" sz="2000" dirty="0">
                <a:latin typeface="Arial" panose="020B0604020202020204" pitchFamily="34" charset="0"/>
                <a:cs typeface="Arial" panose="020B0604020202020204" pitchFamily="34" charset="0"/>
              </a:rPr>
              <a:t> u </a:t>
            </a:r>
            <a:r>
              <a:rPr lang="en-US" sz="2000" dirty="0" err="1">
                <a:latin typeface="Arial" panose="020B0604020202020204" pitchFamily="34" charset="0"/>
                <a:cs typeface="Arial" panose="020B0604020202020204" pitchFamily="34" charset="0"/>
              </a:rPr>
              <a:t>een</a:t>
            </a:r>
            <a:r>
              <a:rPr lang="en-US" sz="2000" dirty="0">
                <a:latin typeface="Arial" panose="020B0604020202020204" pitchFamily="34" charset="0"/>
                <a:cs typeface="Arial" panose="020B0604020202020204" pitchFamily="34" charset="0"/>
              </a:rPr>
              <a:t> test </a:t>
            </a:r>
            <a:r>
              <a:rPr lang="en-US" sz="2000" dirty="0" err="1">
                <a:latin typeface="Arial" panose="020B0604020202020204" pitchFamily="34" charset="0"/>
                <a:cs typeface="Arial" panose="020B0604020202020204" pitchFamily="34" charset="0"/>
              </a:rPr>
              <a:t>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doen</a:t>
            </a:r>
            <a:r>
              <a:rPr lang="en-US" sz="2000" dirty="0">
                <a:latin typeface="Arial" panose="020B0604020202020204" pitchFamily="34" charset="0"/>
                <a:cs typeface="Arial" panose="020B0604020202020204" pitchFamily="34" charset="0"/>
              </a:rPr>
              <a:t>. U wilt </a:t>
            </a:r>
            <a:r>
              <a:rPr lang="en-US" sz="2000" dirty="0" err="1">
                <a:latin typeface="Arial" panose="020B0604020202020204" pitchFamily="34" charset="0"/>
                <a:cs typeface="Arial" panose="020B0604020202020204" pitchFamily="34" charset="0"/>
              </a:rPr>
              <a:t>ziekte</a:t>
            </a:r>
            <a:r>
              <a:rPr lang="en-US" sz="2000" dirty="0">
                <a:latin typeface="Arial" panose="020B0604020202020204" pitchFamily="34" charset="0"/>
                <a:cs typeface="Arial" panose="020B0604020202020204" pitchFamily="34" charset="0"/>
              </a:rPr>
              <a:t> X </a:t>
            </a:r>
            <a:r>
              <a:rPr lang="en-US" sz="2000" dirty="0" err="1">
                <a:latin typeface="Arial" panose="020B0604020202020204" pitchFamily="34" charset="0"/>
                <a:cs typeface="Arial" panose="020B0604020202020204" pitchFamily="34" charset="0"/>
              </a:rPr>
              <a:t>uitsluiten</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-Test A is </a:t>
            </a:r>
            <a:r>
              <a:rPr lang="en-US" sz="2000" dirty="0" err="1">
                <a:latin typeface="Arial" panose="020B0604020202020204" pitchFamily="34" charset="0"/>
                <a:cs typeface="Arial" panose="020B0604020202020204" pitchFamily="34" charset="0"/>
              </a:rPr>
              <a:t>sensitief</a:t>
            </a:r>
            <a:r>
              <a:rPr lang="en-US" sz="2000" dirty="0">
                <a:latin typeface="Arial" panose="020B0604020202020204" pitchFamily="34" charset="0"/>
                <a:cs typeface="Arial" panose="020B0604020202020204" pitchFamily="34" charset="0"/>
              </a:rPr>
              <a:t>, maar </a:t>
            </a:r>
            <a:r>
              <a:rPr lang="en-US" sz="2000" dirty="0" err="1">
                <a:latin typeface="Arial" panose="020B0604020202020204" pitchFamily="34" charset="0"/>
                <a:cs typeface="Arial" panose="020B0604020202020204" pitchFamily="34" charset="0"/>
              </a:rPr>
              <a:t>niet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specifiek</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-Test B is </a:t>
            </a:r>
            <a:r>
              <a:rPr lang="en-US" sz="2000" dirty="0" err="1">
                <a:latin typeface="Arial" panose="020B0604020202020204" pitchFamily="34" charset="0"/>
                <a:cs typeface="Arial" panose="020B0604020202020204" pitchFamily="34" charset="0"/>
              </a:rPr>
              <a:t>specifiek</a:t>
            </a:r>
            <a:r>
              <a:rPr lang="en-US" sz="2000" dirty="0">
                <a:latin typeface="Arial" panose="020B0604020202020204" pitchFamily="34" charset="0"/>
                <a:cs typeface="Arial" panose="020B0604020202020204" pitchFamily="34" charset="0"/>
              </a:rPr>
              <a:t>, maar </a:t>
            </a:r>
            <a:r>
              <a:rPr lang="en-US" sz="2000" dirty="0" err="1">
                <a:latin typeface="Arial" panose="020B0604020202020204" pitchFamily="34" charset="0"/>
                <a:cs typeface="Arial" panose="020B0604020202020204" pitchFamily="34" charset="0"/>
              </a:rPr>
              <a:t>niet</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sensitief</a:t>
            </a:r>
            <a:endParaRPr lang="en-US" sz="2000" dirty="0" smtClean="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a:p>
            <a:pPr lvl="1"/>
            <a:endParaRPr lang="en-US" i="1" dirty="0" smtClean="0">
              <a:latin typeface="Arial" panose="020B0604020202020204" pitchFamily="34" charset="0"/>
              <a:cs typeface="Arial" panose="020B0604020202020204" pitchFamily="34" charset="0"/>
            </a:endParaRPr>
          </a:p>
          <a:p>
            <a:pPr lvl="1"/>
            <a:r>
              <a:rPr lang="en-US" sz="2400" b="1" dirty="0" smtClean="0">
                <a:latin typeface="Arial" panose="020B0604020202020204" pitchFamily="34" charset="0"/>
                <a:cs typeface="Arial" panose="020B0604020202020204" pitchFamily="34" charset="0"/>
              </a:rPr>
              <a:t>a. Om </a:t>
            </a:r>
            <a:r>
              <a:rPr lang="en-US" sz="2400" b="1" dirty="0" err="1" smtClean="0">
                <a:latin typeface="Arial" panose="020B0604020202020204" pitchFamily="34" charset="0"/>
                <a:cs typeface="Arial" panose="020B0604020202020204" pitchFamily="34" charset="0"/>
              </a:rPr>
              <a:t>ziekte</a:t>
            </a:r>
            <a:r>
              <a:rPr lang="en-US" sz="2400" b="1" dirty="0" smtClean="0">
                <a:latin typeface="Arial" panose="020B0604020202020204" pitchFamily="34" charset="0"/>
                <a:cs typeface="Arial" panose="020B0604020202020204" pitchFamily="34" charset="0"/>
              </a:rPr>
              <a:t> X </a:t>
            </a:r>
            <a:r>
              <a:rPr lang="en-US" sz="2400" b="1" dirty="0" err="1" smtClean="0">
                <a:latin typeface="Arial" panose="020B0604020202020204" pitchFamily="34" charset="0"/>
                <a:cs typeface="Arial" panose="020B0604020202020204" pitchFamily="34" charset="0"/>
              </a:rPr>
              <a:t>uit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te</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sluiten</a:t>
            </a:r>
            <a:r>
              <a:rPr lang="en-US" sz="2400" b="1" dirty="0" smtClean="0">
                <a:latin typeface="Arial" panose="020B0604020202020204" pitchFamily="34" charset="0"/>
                <a:cs typeface="Arial" panose="020B0604020202020204" pitchFamily="34" charset="0"/>
              </a:rPr>
              <a:t>, is de </a:t>
            </a:r>
            <a:r>
              <a:rPr lang="en-US" sz="2400" b="1" dirty="0" err="1" smtClean="0">
                <a:latin typeface="Arial" panose="020B0604020202020204" pitchFamily="34" charset="0"/>
                <a:cs typeface="Arial" panose="020B0604020202020204" pitchFamily="34" charset="0"/>
              </a:rPr>
              <a:t>meest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geschikte</a:t>
            </a:r>
            <a:r>
              <a:rPr lang="en-US" sz="2400" b="1" dirty="0" smtClean="0">
                <a:latin typeface="Arial" panose="020B0604020202020204" pitchFamily="34" charset="0"/>
                <a:cs typeface="Arial" panose="020B0604020202020204" pitchFamily="34" charset="0"/>
              </a:rPr>
              <a:t> test:</a:t>
            </a:r>
            <a:endParaRPr kumimoji="0" lang="nl-NL" altLang="nl-NL" sz="24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itel 1">
            <a:extLst>
              <a:ext uri="{FF2B5EF4-FFF2-40B4-BE49-F238E27FC236}">
                <a16:creationId xmlns:a16="http://schemas.microsoft.com/office/drawing/2014/main" id="{ED2A03F7-E2D1-4619-BBE0-B279D0280712}"/>
              </a:ext>
            </a:extLst>
          </p:cNvPr>
          <p:cNvSpPr txBox="1">
            <a:spLocks/>
          </p:cNvSpPr>
          <p:nvPr/>
        </p:nvSpPr>
        <p:spPr>
          <a:xfrm>
            <a:off x="711200" y="681185"/>
            <a:ext cx="9765654" cy="646331"/>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it-IT" smtClean="0"/>
              <a:t>Sensitiviteit en Specificiteit</a:t>
            </a:r>
            <a:endParaRPr lang="it-IT" dirty="0"/>
          </a:p>
        </p:txBody>
      </p:sp>
    </p:spTree>
    <p:extLst>
      <p:ext uri="{BB962C8B-B14F-4D97-AF65-F5344CB8AC3E}">
        <p14:creationId xmlns:p14="http://schemas.microsoft.com/office/powerpoint/2010/main" val="261460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507CED45874D47AECC62297D0516AB" ma:contentTypeVersion="7" ma:contentTypeDescription="Een nieuw document maken." ma:contentTypeScope="" ma:versionID="acabe899f919e9465109f94d109d47d5">
  <xsd:schema xmlns:xsd="http://www.w3.org/2001/XMLSchema" xmlns:xs="http://www.w3.org/2001/XMLSchema" xmlns:p="http://schemas.microsoft.com/office/2006/metadata/properties" xmlns:ns2="1dbe310a-500c-4adb-bc20-cf1b24855a5c" xmlns:ns3="1236f238-2a06-4c35-8435-fc7c046eb6e5" targetNamespace="http://schemas.microsoft.com/office/2006/metadata/properties" ma:root="true" ma:fieldsID="e7a52897b37e8b78830d744c9cd39410" ns2:_="" ns3:_="">
    <xsd:import namespace="1dbe310a-500c-4adb-bc20-cf1b24855a5c"/>
    <xsd:import namespace="1236f238-2a06-4c35-8435-fc7c046eb6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be310a-500c-4adb-bc20-cf1b24855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36f238-2a06-4c35-8435-fc7c046eb6e5"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8C2810-E202-490A-8465-70B682FF4A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be310a-500c-4adb-bc20-cf1b24855a5c"/>
    <ds:schemaRef ds:uri="1236f238-2a06-4c35-8435-fc7c046eb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58ABF6-A818-41A4-A6D9-D571E32B2F66}">
  <ds:schemaRefs>
    <ds:schemaRef ds:uri="http://schemas.microsoft.com/sharepoint/v3/contenttype/forms"/>
  </ds:schemaRefs>
</ds:datastoreItem>
</file>

<file path=customXml/itemProps3.xml><?xml version="1.0" encoding="utf-8"?>
<ds:datastoreItem xmlns:ds="http://schemas.openxmlformats.org/officeDocument/2006/customXml" ds:itemID="{BBF0D9A7-B004-4031-8DC6-DF72D0610E35}">
  <ds:schemaRefs>
    <ds:schemaRef ds:uri="http://purl.org/dc/terms/"/>
    <ds:schemaRef ds:uri="1236f238-2a06-4c35-8435-fc7c046eb6e5"/>
    <ds:schemaRef ds:uri="http://purl.org/dc/dcmitype/"/>
    <ds:schemaRef ds:uri="http://schemas.microsoft.com/office/infopath/2007/PartnerControls"/>
    <ds:schemaRef ds:uri="1dbe310a-500c-4adb-bc20-cf1b24855a5c"/>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KonicaMinolta</Template>
  <TotalTime>9278</TotalTime>
  <Words>3295</Words>
  <Application>Microsoft Office PowerPoint</Application>
  <PresentationFormat>Breedbeeld</PresentationFormat>
  <Paragraphs>693</Paragraphs>
  <Slides>33</Slides>
  <Notes>33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33</vt:i4>
      </vt:variant>
    </vt:vector>
  </HeadingPairs>
  <TitlesOfParts>
    <vt:vector size="39" baseType="lpstr">
      <vt:lpstr>Arial</vt:lpstr>
      <vt:lpstr>Calibri</vt:lpstr>
      <vt:lpstr>Times New Roman</vt:lpstr>
      <vt:lpstr>Trebuchet MS</vt:lpstr>
      <vt:lpstr>Wingdings</vt:lpstr>
      <vt:lpstr>Kantoorthema</vt:lpstr>
      <vt:lpstr>Cardiovasculaire diagnostiek: inzet BNP, troponine en D-Dimeer </vt:lpstr>
      <vt:lpstr>Opbouw bijeenkomst (1,5 uur)</vt:lpstr>
      <vt:lpstr>Waarom aandacht voor cardiovasculaire diagnostische testen?</vt:lpstr>
      <vt:lpstr>Onderdelen </vt:lpstr>
      <vt:lpstr>Spiegelinformatie</vt:lpstr>
      <vt:lpstr>PowerPoint-presentatie</vt:lpstr>
      <vt:lpstr>Sensitiviteit en Specificiteit</vt:lpstr>
      <vt:lpstr>Sensitiviteit en specificiteit</vt:lpstr>
      <vt:lpstr>PowerPoint-presentatie</vt:lpstr>
      <vt:lpstr>Negatief voorspellende waarde</vt:lpstr>
      <vt:lpstr>PowerPoint-presentatie</vt:lpstr>
      <vt:lpstr>Negatief voorspellende waarde</vt:lpstr>
      <vt:lpstr>BNP</vt:lpstr>
      <vt:lpstr>PowerPoint-presentatie</vt:lpstr>
      <vt:lpstr>PowerPoint-presentatie</vt:lpstr>
      <vt:lpstr>PowerPoint-presentatie</vt:lpstr>
      <vt:lpstr>PowerPoint-presentatie</vt:lpstr>
      <vt:lpstr>Troponine </vt:lpstr>
      <vt:lpstr>Troponine </vt:lpstr>
      <vt:lpstr>PowerPoint-presentatie</vt:lpstr>
      <vt:lpstr>PowerPoint-presentatie</vt:lpstr>
      <vt:lpstr>PowerPoint-presentatie</vt:lpstr>
      <vt:lpstr>D-dimeer test in de praktijk</vt:lpstr>
      <vt:lpstr>Verdenking DVT/longembolie</vt:lpstr>
      <vt:lpstr>Belisregel?</vt:lpstr>
      <vt:lpstr>Wells criteria</vt:lpstr>
      <vt:lpstr>Wells criteria</vt:lpstr>
      <vt:lpstr>Wells criteria                    Longembolie</vt:lpstr>
      <vt:lpstr>Wells criteria DVT</vt:lpstr>
      <vt:lpstr>PowerPoint-presentatie</vt:lpstr>
      <vt:lpstr>PowerPoint-presentatie</vt:lpstr>
      <vt:lpstr>Lessen en  verbeterdoelen</vt:lpstr>
      <vt:lpstr>Annex 1: Details HIS-data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Bloemendal, E. (Evelien)</cp:lastModifiedBy>
  <cp:revision>660</cp:revision>
  <cp:lastPrinted>2019-10-01T12:08:47Z</cp:lastPrinted>
  <dcterms:created xsi:type="dcterms:W3CDTF">2018-06-28T15:32:29Z</dcterms:created>
  <dcterms:modified xsi:type="dcterms:W3CDTF">2023-09-11T07:43:19Z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0x010100F3507CED45874D47AECC62297D0516AB</vt:lpwstr>
  </property>
</Properties>
</file>